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Lst>
  <p:sldSz cx="18288000" cy="10287000"/>
  <p:notesSz cx="6858000" cy="9144000"/>
  <p:embeddedFontLst>
    <p:embeddedFont>
      <p:font typeface="Peace Sans" charset="1" panose="0200050504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Sanchez" charset="1" panose="02000000000000000000"/>
      <p:regular r:id="rId11"/>
    </p:embeddedFont>
    <p:embeddedFont>
      <p:font typeface="Sanchez Italics" charset="1" panose="00000000000000000000"/>
      <p:regular r:id="rId12"/>
    </p:embeddedFont>
    <p:embeddedFont>
      <p:font typeface="Montserrat" charset="1" panose="00000500000000000000"/>
      <p:regular r:id="rId13"/>
    </p:embeddedFont>
    <p:embeddedFont>
      <p:font typeface="Montserrat Bold" charset="1" panose="00000800000000000000"/>
      <p:regular r:id="rId14"/>
    </p:embeddedFont>
    <p:embeddedFont>
      <p:font typeface="Montserrat Italics" charset="1" panose="00000500000000000000"/>
      <p:regular r:id="rId15"/>
    </p:embeddedFont>
    <p:embeddedFont>
      <p:font typeface="Montserrat Bold Italics" charset="1" panose="00000800000000000000"/>
      <p:regular r:id="rId16"/>
    </p:embeddedFont>
    <p:embeddedFont>
      <p:font typeface="Montserrat Thin" charset="1" panose="00000300000000000000"/>
      <p:regular r:id="rId17"/>
    </p:embeddedFont>
    <p:embeddedFont>
      <p:font typeface="Montserrat Thin Italics" charset="1" panose="00000300000000000000"/>
      <p:regular r:id="rId18"/>
    </p:embeddedFont>
    <p:embeddedFont>
      <p:font typeface="Montserrat Extra-Light" charset="1" panose="00000300000000000000"/>
      <p:regular r:id="rId19"/>
    </p:embeddedFont>
    <p:embeddedFont>
      <p:font typeface="Montserrat Extra-Light Italics" charset="1" panose="00000300000000000000"/>
      <p:regular r:id="rId20"/>
    </p:embeddedFont>
    <p:embeddedFont>
      <p:font typeface="Montserrat Light" charset="1" panose="00000400000000000000"/>
      <p:regular r:id="rId21"/>
    </p:embeddedFont>
    <p:embeddedFont>
      <p:font typeface="Montserrat Light Italics" charset="1" panose="00000400000000000000"/>
      <p:regular r:id="rId22"/>
    </p:embeddedFont>
    <p:embeddedFont>
      <p:font typeface="Montserrat Medium" charset="1" panose="00000600000000000000"/>
      <p:regular r:id="rId23"/>
    </p:embeddedFont>
    <p:embeddedFont>
      <p:font typeface="Montserrat Medium Italics" charset="1" panose="00000600000000000000"/>
      <p:regular r:id="rId24"/>
    </p:embeddedFont>
    <p:embeddedFont>
      <p:font typeface="Montserrat Semi-Bold" charset="1" panose="00000700000000000000"/>
      <p:regular r:id="rId25"/>
    </p:embeddedFont>
    <p:embeddedFont>
      <p:font typeface="Montserrat Semi-Bold Italics" charset="1" panose="00000700000000000000"/>
      <p:regular r:id="rId26"/>
    </p:embeddedFont>
    <p:embeddedFont>
      <p:font typeface="Montserrat Ultra-Bold" charset="1" panose="00000900000000000000"/>
      <p:regular r:id="rId27"/>
    </p:embeddedFont>
    <p:embeddedFont>
      <p:font typeface="Montserrat Ultra-Bold Italics" charset="1" panose="00000900000000000000"/>
      <p:regular r:id="rId28"/>
    </p:embeddedFont>
    <p:embeddedFont>
      <p:font typeface="Montserrat Heavy" charset="1" panose="00000A00000000000000"/>
      <p:regular r:id="rId29"/>
    </p:embeddedFont>
    <p:embeddedFont>
      <p:font typeface="Montserrat Heavy Italics" charset="1" panose="00000A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23.png" Type="http://schemas.openxmlformats.org/officeDocument/2006/relationships/image"/><Relationship Id="rId12" Target="../media/image24.png" Type="http://schemas.openxmlformats.org/officeDocument/2006/relationships/image"/><Relationship Id="rId13" Target="../media/image25.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77714" y="-2836398"/>
            <a:ext cx="8314346" cy="8314346"/>
          </a:xfrm>
          <a:custGeom>
            <a:avLst/>
            <a:gdLst/>
            <a:ahLst/>
            <a:cxnLst/>
            <a:rect r="r" b="b" t="t" l="l"/>
            <a:pathLst>
              <a:path h="8314346" w="8314346">
                <a:moveTo>
                  <a:pt x="0" y="0"/>
                </a:moveTo>
                <a:lnTo>
                  <a:pt x="8314346" y="0"/>
                </a:lnTo>
                <a:lnTo>
                  <a:pt x="8314346" y="8314346"/>
                </a:lnTo>
                <a:lnTo>
                  <a:pt x="0" y="8314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2197407" y="5143500"/>
            <a:ext cx="8314346" cy="8314346"/>
          </a:xfrm>
          <a:custGeom>
            <a:avLst/>
            <a:gdLst/>
            <a:ahLst/>
            <a:cxnLst/>
            <a:rect r="r" b="b" t="t" l="l"/>
            <a:pathLst>
              <a:path h="8314346" w="8314346">
                <a:moveTo>
                  <a:pt x="0" y="0"/>
                </a:moveTo>
                <a:lnTo>
                  <a:pt x="8314345" y="0"/>
                </a:lnTo>
                <a:lnTo>
                  <a:pt x="8314345" y="8314346"/>
                </a:lnTo>
                <a:lnTo>
                  <a:pt x="0" y="83143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5" id="5"/>
          <p:cNvSpPr txBox="true"/>
          <p:nvPr/>
        </p:nvSpPr>
        <p:spPr>
          <a:xfrm rot="0">
            <a:off x="2177865" y="4562908"/>
            <a:ext cx="13932270" cy="1915805"/>
          </a:xfrm>
          <a:prstGeom prst="rect">
            <a:avLst/>
          </a:prstGeom>
        </p:spPr>
        <p:txBody>
          <a:bodyPr anchor="t" rtlCol="false" tIns="0" lIns="0" bIns="0" rIns="0">
            <a:spAutoFit/>
          </a:bodyPr>
          <a:lstStyle/>
          <a:p>
            <a:pPr algn="ctr">
              <a:lnSpc>
                <a:spcPts val="7490"/>
              </a:lnSpc>
            </a:pPr>
            <a:r>
              <a:rPr lang="en-US" sz="7000">
                <a:solidFill>
                  <a:srgbClr val="FFFFFF"/>
                </a:solidFill>
                <a:latin typeface="Peace Sans"/>
              </a:rPr>
              <a:t>TRAYECTO ÓPTIMO EN EL METRO DE LYON</a:t>
            </a:r>
          </a:p>
        </p:txBody>
      </p:sp>
      <p:sp>
        <p:nvSpPr>
          <p:cNvPr name="Freeform 6" id="6"/>
          <p:cNvSpPr/>
          <p:nvPr/>
        </p:nvSpPr>
        <p:spPr>
          <a:xfrm flipH="false" flipV="false" rot="1578452">
            <a:off x="13949724" y="5984695"/>
            <a:ext cx="5909466" cy="5865146"/>
          </a:xfrm>
          <a:custGeom>
            <a:avLst/>
            <a:gdLst/>
            <a:ahLst/>
            <a:cxnLst/>
            <a:rect r="r" b="b" t="t" l="l"/>
            <a:pathLst>
              <a:path h="5865146" w="5909466">
                <a:moveTo>
                  <a:pt x="0" y="0"/>
                </a:moveTo>
                <a:lnTo>
                  <a:pt x="5909467" y="0"/>
                </a:lnTo>
                <a:lnTo>
                  <a:pt x="5909467" y="5865146"/>
                </a:lnTo>
                <a:lnTo>
                  <a:pt x="0" y="5865146"/>
                </a:lnTo>
                <a:lnTo>
                  <a:pt x="0" y="0"/>
                </a:lnTo>
                <a:close/>
              </a:path>
            </a:pathLst>
          </a:custGeom>
          <a:blipFill>
            <a:blip r:embed="rId5"/>
            <a:stretch>
              <a:fillRect l="0" t="0" r="0" b="0"/>
            </a:stretch>
          </a:blipFill>
          <a:ln cap="sq">
            <a:noFill/>
            <a:prstDash val="solid"/>
            <a:miter/>
          </a:ln>
        </p:spPr>
      </p:sp>
      <p:grpSp>
        <p:nvGrpSpPr>
          <p:cNvPr name="Group 7" id="7"/>
          <p:cNvGrpSpPr/>
          <p:nvPr/>
        </p:nvGrpSpPr>
        <p:grpSpPr>
          <a:xfrm rot="0">
            <a:off x="5832455" y="1944657"/>
            <a:ext cx="6623091" cy="618805"/>
            <a:chOff x="0" y="0"/>
            <a:chExt cx="4349715" cy="406400"/>
          </a:xfrm>
        </p:grpSpPr>
        <p:sp>
          <p:nvSpPr>
            <p:cNvPr name="Freeform 8" id="8"/>
            <p:cNvSpPr/>
            <p:nvPr/>
          </p:nvSpPr>
          <p:spPr>
            <a:xfrm flipH="false" flipV="false" rot="0">
              <a:off x="0" y="0"/>
              <a:ext cx="4349716" cy="406400"/>
            </a:xfrm>
            <a:custGeom>
              <a:avLst/>
              <a:gdLst/>
              <a:ahLst/>
              <a:cxnLst/>
              <a:rect r="r" b="b" t="t" l="l"/>
              <a:pathLst>
                <a:path h="406400" w="4349716">
                  <a:moveTo>
                    <a:pt x="4146516" y="0"/>
                  </a:moveTo>
                  <a:cubicBezTo>
                    <a:pt x="4258740" y="0"/>
                    <a:pt x="4349716" y="90976"/>
                    <a:pt x="4349716" y="203200"/>
                  </a:cubicBezTo>
                  <a:cubicBezTo>
                    <a:pt x="4349716" y="315424"/>
                    <a:pt x="4258740" y="406400"/>
                    <a:pt x="4146516" y="406400"/>
                  </a:cubicBezTo>
                  <a:lnTo>
                    <a:pt x="203200" y="406400"/>
                  </a:lnTo>
                  <a:cubicBezTo>
                    <a:pt x="90976" y="406400"/>
                    <a:pt x="0" y="315424"/>
                    <a:pt x="0" y="203200"/>
                  </a:cubicBezTo>
                  <a:cubicBezTo>
                    <a:pt x="0" y="90976"/>
                    <a:pt x="90976" y="0"/>
                    <a:pt x="203200" y="0"/>
                  </a:cubicBezTo>
                  <a:close/>
                </a:path>
              </a:pathLst>
            </a:custGeom>
            <a:solidFill>
              <a:srgbClr val="67D3CD"/>
            </a:solidFill>
          </p:spPr>
        </p:sp>
        <p:sp>
          <p:nvSpPr>
            <p:cNvPr name="TextBox 9" id="9"/>
            <p:cNvSpPr txBox="true"/>
            <p:nvPr/>
          </p:nvSpPr>
          <p:spPr>
            <a:xfrm>
              <a:off x="0" y="-28575"/>
              <a:ext cx="4349715" cy="434975"/>
            </a:xfrm>
            <a:prstGeom prst="rect">
              <a:avLst/>
            </a:prstGeom>
          </p:spPr>
          <p:txBody>
            <a:bodyPr anchor="ctr" rtlCol="false" tIns="50800" lIns="50800" bIns="50800" rIns="50800"/>
            <a:lstStyle/>
            <a:p>
              <a:pPr algn="ctr">
                <a:lnSpc>
                  <a:spcPts val="3022"/>
                </a:lnSpc>
              </a:pPr>
              <a:r>
                <a:rPr lang="en-US" sz="2325" spc="116">
                  <a:solidFill>
                    <a:srgbClr val="000000"/>
                  </a:solidFill>
                  <a:latin typeface="Montserrat Bold"/>
                </a:rPr>
                <a:t>GRUPO 8</a:t>
              </a:r>
            </a:p>
          </p:txBody>
        </p:sp>
      </p:grpSp>
      <p:sp>
        <p:nvSpPr>
          <p:cNvPr name="Freeform 10" id="10"/>
          <p:cNvSpPr/>
          <p:nvPr/>
        </p:nvSpPr>
        <p:spPr>
          <a:xfrm flipH="false" flipV="false" rot="-9058765">
            <a:off x="-2160411" y="-2726142"/>
            <a:ext cx="5909466" cy="5865146"/>
          </a:xfrm>
          <a:custGeom>
            <a:avLst/>
            <a:gdLst/>
            <a:ahLst/>
            <a:cxnLst/>
            <a:rect r="r" b="b" t="t" l="l"/>
            <a:pathLst>
              <a:path h="5865146" w="5909466">
                <a:moveTo>
                  <a:pt x="0" y="0"/>
                </a:moveTo>
                <a:lnTo>
                  <a:pt x="5909467" y="0"/>
                </a:lnTo>
                <a:lnTo>
                  <a:pt x="5909467" y="5865146"/>
                </a:lnTo>
                <a:lnTo>
                  <a:pt x="0" y="5865146"/>
                </a:lnTo>
                <a:lnTo>
                  <a:pt x="0" y="0"/>
                </a:lnTo>
                <a:close/>
              </a:path>
            </a:pathLst>
          </a:custGeom>
          <a:blipFill>
            <a:blip r:embed="rId5"/>
            <a:stretch>
              <a:fillRect l="0" t="0" r="0" b="0"/>
            </a:stretch>
          </a:blipFill>
          <a:ln cap="sq">
            <a:noFill/>
            <a:prstDash val="solid"/>
            <a:miter/>
          </a:ln>
        </p:spPr>
      </p:sp>
      <p:sp>
        <p:nvSpPr>
          <p:cNvPr name="TextBox 11" id="11"/>
          <p:cNvSpPr txBox="true"/>
          <p:nvPr/>
        </p:nvSpPr>
        <p:spPr>
          <a:xfrm rot="0">
            <a:off x="5560695" y="6726363"/>
            <a:ext cx="7166610" cy="2285047"/>
          </a:xfrm>
          <a:prstGeom prst="rect">
            <a:avLst/>
          </a:prstGeom>
        </p:spPr>
        <p:txBody>
          <a:bodyPr anchor="t" rtlCol="false" tIns="0" lIns="0" bIns="0" rIns="0">
            <a:spAutoFit/>
          </a:bodyPr>
          <a:lstStyle/>
          <a:p>
            <a:pPr algn="ctr">
              <a:lnSpc>
                <a:spcPts val="3022"/>
              </a:lnSpc>
            </a:pPr>
            <a:r>
              <a:rPr lang="en-US" sz="2325" spc="46">
                <a:solidFill>
                  <a:srgbClr val="FFFFFF"/>
                </a:solidFill>
                <a:latin typeface="Montserrat Bold"/>
              </a:rPr>
              <a:t>Sebastián Kay Conde Lorenzo</a:t>
            </a:r>
          </a:p>
          <a:p>
            <a:pPr algn="ctr">
              <a:lnSpc>
                <a:spcPts val="3022"/>
              </a:lnSpc>
            </a:pPr>
            <a:r>
              <a:rPr lang="en-US" sz="2325" spc="46">
                <a:solidFill>
                  <a:srgbClr val="FFFFFF"/>
                </a:solidFill>
                <a:latin typeface="Montserrat Bold"/>
              </a:rPr>
              <a:t>Lucía Qing Díaz de Sarralde Ramírez</a:t>
            </a:r>
          </a:p>
          <a:p>
            <a:pPr algn="ctr">
              <a:lnSpc>
                <a:spcPts val="3022"/>
              </a:lnSpc>
            </a:pPr>
            <a:r>
              <a:rPr lang="en-US" sz="2325" spc="46">
                <a:solidFill>
                  <a:srgbClr val="FFFFFF"/>
                </a:solidFill>
                <a:latin typeface="Montserrat Bold"/>
              </a:rPr>
              <a:t>Iván Hernández Pérez</a:t>
            </a:r>
          </a:p>
          <a:p>
            <a:pPr algn="ctr">
              <a:lnSpc>
                <a:spcPts val="3022"/>
              </a:lnSpc>
            </a:pPr>
            <a:r>
              <a:rPr lang="en-US" sz="2325" spc="46">
                <a:solidFill>
                  <a:srgbClr val="FFFFFF"/>
                </a:solidFill>
                <a:latin typeface="Montserrat Bold"/>
              </a:rPr>
              <a:t>Francisco Manuel López López</a:t>
            </a:r>
          </a:p>
          <a:p>
            <a:pPr algn="ctr">
              <a:lnSpc>
                <a:spcPts val="3022"/>
              </a:lnSpc>
            </a:pPr>
            <a:r>
              <a:rPr lang="en-US" sz="2325" spc="46">
                <a:solidFill>
                  <a:srgbClr val="FFFFFF"/>
                </a:solidFill>
                <a:latin typeface="Montserrat Bold"/>
              </a:rPr>
              <a:t>Ge Sheng</a:t>
            </a:r>
          </a:p>
          <a:p>
            <a:pPr algn="ctr">
              <a:lnSpc>
                <a:spcPts val="3022"/>
              </a:lnSpc>
            </a:pPr>
            <a:r>
              <a:rPr lang="en-US" sz="2325" spc="46">
                <a:solidFill>
                  <a:srgbClr val="FFFFFF"/>
                </a:solidFill>
                <a:latin typeface="Montserrat Bold"/>
              </a:rPr>
              <a:t>Katherine Aide Urbano Tacuri</a:t>
            </a:r>
          </a:p>
        </p:txBody>
      </p:sp>
      <p:sp>
        <p:nvSpPr>
          <p:cNvPr name="TextBox 12" id="12"/>
          <p:cNvSpPr txBox="true"/>
          <p:nvPr/>
        </p:nvSpPr>
        <p:spPr>
          <a:xfrm rot="0">
            <a:off x="5560695" y="9575833"/>
            <a:ext cx="7166934" cy="380047"/>
          </a:xfrm>
          <a:prstGeom prst="rect">
            <a:avLst/>
          </a:prstGeom>
        </p:spPr>
        <p:txBody>
          <a:bodyPr anchor="t" rtlCol="false" tIns="0" lIns="0" bIns="0" rIns="0">
            <a:spAutoFit/>
          </a:bodyPr>
          <a:lstStyle/>
          <a:p>
            <a:pPr algn="ctr">
              <a:lnSpc>
                <a:spcPts val="3022"/>
              </a:lnSpc>
            </a:pPr>
            <a:r>
              <a:rPr lang="en-US" sz="2325" spc="46">
                <a:solidFill>
                  <a:srgbClr val="FFFFFF"/>
                </a:solidFill>
                <a:latin typeface="Montserrat"/>
              </a:rPr>
              <a:t>Universidad Politécnica de Madrid</a:t>
            </a:r>
          </a:p>
        </p:txBody>
      </p:sp>
      <p:sp>
        <p:nvSpPr>
          <p:cNvPr name="TextBox 13" id="13"/>
          <p:cNvSpPr txBox="true"/>
          <p:nvPr/>
        </p:nvSpPr>
        <p:spPr>
          <a:xfrm rot="0">
            <a:off x="625818" y="2941202"/>
            <a:ext cx="16110135" cy="1263015"/>
          </a:xfrm>
          <a:prstGeom prst="rect">
            <a:avLst/>
          </a:prstGeom>
        </p:spPr>
        <p:txBody>
          <a:bodyPr anchor="t" rtlCol="false" tIns="0" lIns="0" bIns="0" rIns="0">
            <a:spAutoFit/>
          </a:bodyPr>
          <a:lstStyle/>
          <a:p>
            <a:pPr algn="ctr">
              <a:lnSpc>
                <a:spcPts val="9630"/>
              </a:lnSpc>
            </a:pPr>
            <a:r>
              <a:rPr lang="en-US" sz="9000">
                <a:solidFill>
                  <a:srgbClr val="FFFFFF"/>
                </a:solidFill>
                <a:latin typeface="Peace Sans"/>
              </a:rPr>
              <a:t>INTELIGENCIA ARTIFICIAL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A0A33"/>
        </a:solidFill>
      </p:bgPr>
    </p:bg>
    <p:spTree>
      <p:nvGrpSpPr>
        <p:cNvPr id="1" name=""/>
        <p:cNvGrpSpPr/>
        <p:nvPr/>
      </p:nvGrpSpPr>
      <p:grpSpPr>
        <a:xfrm>
          <a:off x="0" y="0"/>
          <a:ext cx="0" cy="0"/>
          <a:chOff x="0" y="0"/>
          <a:chExt cx="0" cy="0"/>
        </a:xfrm>
      </p:grpSpPr>
      <p:grpSp>
        <p:nvGrpSpPr>
          <p:cNvPr name="Group 2" id="2"/>
          <p:cNvGrpSpPr/>
          <p:nvPr/>
        </p:nvGrpSpPr>
        <p:grpSpPr>
          <a:xfrm rot="0">
            <a:off x="1028700" y="3443682"/>
            <a:ext cx="3909294" cy="1456585"/>
            <a:chOff x="0" y="0"/>
            <a:chExt cx="1090728" cy="406400"/>
          </a:xfrm>
        </p:grpSpPr>
        <p:sp>
          <p:nvSpPr>
            <p:cNvPr name="Freeform 3" id="3"/>
            <p:cNvSpPr/>
            <p:nvPr/>
          </p:nvSpPr>
          <p:spPr>
            <a:xfrm flipH="false" flipV="false" rot="0">
              <a:off x="0" y="0"/>
              <a:ext cx="1090728" cy="406400"/>
            </a:xfrm>
            <a:custGeom>
              <a:avLst/>
              <a:gdLst/>
              <a:ahLst/>
              <a:cxnLst/>
              <a:rect r="r" b="b" t="t" l="l"/>
              <a:pathLst>
                <a:path h="406400" w="1090728">
                  <a:moveTo>
                    <a:pt x="99019" y="0"/>
                  </a:moveTo>
                  <a:lnTo>
                    <a:pt x="991708" y="0"/>
                  </a:lnTo>
                  <a:cubicBezTo>
                    <a:pt x="1017970" y="0"/>
                    <a:pt x="1043156" y="10432"/>
                    <a:pt x="1061726" y="29002"/>
                  </a:cubicBezTo>
                  <a:cubicBezTo>
                    <a:pt x="1080295" y="47572"/>
                    <a:pt x="1090728" y="72758"/>
                    <a:pt x="1090728" y="99019"/>
                  </a:cubicBezTo>
                  <a:lnTo>
                    <a:pt x="1090728" y="307381"/>
                  </a:lnTo>
                  <a:cubicBezTo>
                    <a:pt x="1090728" y="333642"/>
                    <a:pt x="1080295" y="358828"/>
                    <a:pt x="1061726" y="377398"/>
                  </a:cubicBezTo>
                  <a:cubicBezTo>
                    <a:pt x="1043156" y="395968"/>
                    <a:pt x="1017970" y="406400"/>
                    <a:pt x="991708" y="406400"/>
                  </a:cubicBezTo>
                  <a:lnTo>
                    <a:pt x="99019" y="406400"/>
                  </a:lnTo>
                  <a:cubicBezTo>
                    <a:pt x="72758" y="406400"/>
                    <a:pt x="47572" y="395968"/>
                    <a:pt x="29002" y="377398"/>
                  </a:cubicBezTo>
                  <a:cubicBezTo>
                    <a:pt x="10432" y="358828"/>
                    <a:pt x="0" y="333642"/>
                    <a:pt x="0" y="307381"/>
                  </a:cubicBezTo>
                  <a:lnTo>
                    <a:pt x="0" y="99019"/>
                  </a:lnTo>
                  <a:cubicBezTo>
                    <a:pt x="0" y="72758"/>
                    <a:pt x="10432" y="47572"/>
                    <a:pt x="29002" y="29002"/>
                  </a:cubicBezTo>
                  <a:cubicBezTo>
                    <a:pt x="47572" y="10432"/>
                    <a:pt x="72758" y="0"/>
                    <a:pt x="99019" y="0"/>
                  </a:cubicBezTo>
                  <a:close/>
                </a:path>
              </a:pathLst>
            </a:custGeom>
            <a:solidFill>
              <a:srgbClr val="D7FFEE"/>
            </a:solidFill>
          </p:spPr>
        </p:sp>
        <p:sp>
          <p:nvSpPr>
            <p:cNvPr name="TextBox 4" id="4"/>
            <p:cNvSpPr txBox="true"/>
            <p:nvPr/>
          </p:nvSpPr>
          <p:spPr>
            <a:xfrm>
              <a:off x="0" y="-19050"/>
              <a:ext cx="1090728" cy="425450"/>
            </a:xfrm>
            <a:prstGeom prst="rect">
              <a:avLst/>
            </a:prstGeom>
          </p:spPr>
          <p:txBody>
            <a:bodyPr anchor="ctr" rtlCol="false" tIns="50800" lIns="50800" bIns="50800" rIns="50800"/>
            <a:lstStyle/>
            <a:p>
              <a:pPr algn="ctr">
                <a:lnSpc>
                  <a:spcPts val="3022"/>
                </a:lnSpc>
              </a:pPr>
            </a:p>
          </p:txBody>
        </p:sp>
      </p:grpSp>
      <p:grpSp>
        <p:nvGrpSpPr>
          <p:cNvPr name="Group 5" id="5"/>
          <p:cNvGrpSpPr/>
          <p:nvPr/>
        </p:nvGrpSpPr>
        <p:grpSpPr>
          <a:xfrm rot="0">
            <a:off x="9242904" y="3443682"/>
            <a:ext cx="3909294" cy="1456585"/>
            <a:chOff x="0" y="0"/>
            <a:chExt cx="1090728" cy="406400"/>
          </a:xfrm>
        </p:grpSpPr>
        <p:sp>
          <p:nvSpPr>
            <p:cNvPr name="Freeform 6" id="6"/>
            <p:cNvSpPr/>
            <p:nvPr/>
          </p:nvSpPr>
          <p:spPr>
            <a:xfrm flipH="false" flipV="false" rot="0">
              <a:off x="0" y="0"/>
              <a:ext cx="1090728" cy="406400"/>
            </a:xfrm>
            <a:custGeom>
              <a:avLst/>
              <a:gdLst/>
              <a:ahLst/>
              <a:cxnLst/>
              <a:rect r="r" b="b" t="t" l="l"/>
              <a:pathLst>
                <a:path h="406400" w="1090728">
                  <a:moveTo>
                    <a:pt x="99019" y="0"/>
                  </a:moveTo>
                  <a:lnTo>
                    <a:pt x="991708" y="0"/>
                  </a:lnTo>
                  <a:cubicBezTo>
                    <a:pt x="1017970" y="0"/>
                    <a:pt x="1043156" y="10432"/>
                    <a:pt x="1061726" y="29002"/>
                  </a:cubicBezTo>
                  <a:cubicBezTo>
                    <a:pt x="1080295" y="47572"/>
                    <a:pt x="1090728" y="72758"/>
                    <a:pt x="1090728" y="99019"/>
                  </a:cubicBezTo>
                  <a:lnTo>
                    <a:pt x="1090728" y="307381"/>
                  </a:lnTo>
                  <a:cubicBezTo>
                    <a:pt x="1090728" y="333642"/>
                    <a:pt x="1080295" y="358828"/>
                    <a:pt x="1061726" y="377398"/>
                  </a:cubicBezTo>
                  <a:cubicBezTo>
                    <a:pt x="1043156" y="395968"/>
                    <a:pt x="1017970" y="406400"/>
                    <a:pt x="991708" y="406400"/>
                  </a:cubicBezTo>
                  <a:lnTo>
                    <a:pt x="99019" y="406400"/>
                  </a:lnTo>
                  <a:cubicBezTo>
                    <a:pt x="72758" y="406400"/>
                    <a:pt x="47572" y="395968"/>
                    <a:pt x="29002" y="377398"/>
                  </a:cubicBezTo>
                  <a:cubicBezTo>
                    <a:pt x="10432" y="358828"/>
                    <a:pt x="0" y="333642"/>
                    <a:pt x="0" y="307381"/>
                  </a:cubicBezTo>
                  <a:lnTo>
                    <a:pt x="0" y="99019"/>
                  </a:lnTo>
                  <a:cubicBezTo>
                    <a:pt x="0" y="72758"/>
                    <a:pt x="10432" y="47572"/>
                    <a:pt x="29002" y="29002"/>
                  </a:cubicBezTo>
                  <a:cubicBezTo>
                    <a:pt x="47572" y="10432"/>
                    <a:pt x="72758" y="0"/>
                    <a:pt x="99019" y="0"/>
                  </a:cubicBezTo>
                  <a:close/>
                </a:path>
              </a:pathLst>
            </a:custGeom>
            <a:solidFill>
              <a:srgbClr val="3BB69F"/>
            </a:solidFill>
          </p:spPr>
        </p:sp>
        <p:sp>
          <p:nvSpPr>
            <p:cNvPr name="TextBox 7" id="7"/>
            <p:cNvSpPr txBox="true"/>
            <p:nvPr/>
          </p:nvSpPr>
          <p:spPr>
            <a:xfrm>
              <a:off x="0" y="-19050"/>
              <a:ext cx="1090728" cy="425450"/>
            </a:xfrm>
            <a:prstGeom prst="rect">
              <a:avLst/>
            </a:prstGeom>
          </p:spPr>
          <p:txBody>
            <a:bodyPr anchor="ctr" rtlCol="false" tIns="50800" lIns="50800" bIns="50800" rIns="50800"/>
            <a:lstStyle/>
            <a:p>
              <a:pPr algn="ctr">
                <a:lnSpc>
                  <a:spcPts val="3022"/>
                </a:lnSpc>
              </a:pPr>
            </a:p>
          </p:txBody>
        </p:sp>
      </p:grpSp>
      <p:grpSp>
        <p:nvGrpSpPr>
          <p:cNvPr name="Group 8" id="8"/>
          <p:cNvGrpSpPr/>
          <p:nvPr/>
        </p:nvGrpSpPr>
        <p:grpSpPr>
          <a:xfrm rot="0">
            <a:off x="9242904" y="5405511"/>
            <a:ext cx="3909294" cy="1456585"/>
            <a:chOff x="0" y="0"/>
            <a:chExt cx="1090728" cy="406400"/>
          </a:xfrm>
        </p:grpSpPr>
        <p:sp>
          <p:nvSpPr>
            <p:cNvPr name="Freeform 9" id="9"/>
            <p:cNvSpPr/>
            <p:nvPr/>
          </p:nvSpPr>
          <p:spPr>
            <a:xfrm flipH="false" flipV="false" rot="0">
              <a:off x="0" y="0"/>
              <a:ext cx="1090728" cy="406400"/>
            </a:xfrm>
            <a:custGeom>
              <a:avLst/>
              <a:gdLst/>
              <a:ahLst/>
              <a:cxnLst/>
              <a:rect r="r" b="b" t="t" l="l"/>
              <a:pathLst>
                <a:path h="406400" w="1090728">
                  <a:moveTo>
                    <a:pt x="99019" y="0"/>
                  </a:moveTo>
                  <a:lnTo>
                    <a:pt x="991708" y="0"/>
                  </a:lnTo>
                  <a:cubicBezTo>
                    <a:pt x="1017970" y="0"/>
                    <a:pt x="1043156" y="10432"/>
                    <a:pt x="1061726" y="29002"/>
                  </a:cubicBezTo>
                  <a:cubicBezTo>
                    <a:pt x="1080295" y="47572"/>
                    <a:pt x="1090728" y="72758"/>
                    <a:pt x="1090728" y="99019"/>
                  </a:cubicBezTo>
                  <a:lnTo>
                    <a:pt x="1090728" y="307381"/>
                  </a:lnTo>
                  <a:cubicBezTo>
                    <a:pt x="1090728" y="333642"/>
                    <a:pt x="1080295" y="358828"/>
                    <a:pt x="1061726" y="377398"/>
                  </a:cubicBezTo>
                  <a:cubicBezTo>
                    <a:pt x="1043156" y="395968"/>
                    <a:pt x="1017970" y="406400"/>
                    <a:pt x="991708" y="406400"/>
                  </a:cubicBezTo>
                  <a:lnTo>
                    <a:pt x="99019" y="406400"/>
                  </a:lnTo>
                  <a:cubicBezTo>
                    <a:pt x="72758" y="406400"/>
                    <a:pt x="47572" y="395968"/>
                    <a:pt x="29002" y="377398"/>
                  </a:cubicBezTo>
                  <a:cubicBezTo>
                    <a:pt x="10432" y="358828"/>
                    <a:pt x="0" y="333642"/>
                    <a:pt x="0" y="307381"/>
                  </a:cubicBezTo>
                  <a:lnTo>
                    <a:pt x="0" y="99019"/>
                  </a:lnTo>
                  <a:cubicBezTo>
                    <a:pt x="0" y="72758"/>
                    <a:pt x="10432" y="47572"/>
                    <a:pt x="29002" y="29002"/>
                  </a:cubicBezTo>
                  <a:cubicBezTo>
                    <a:pt x="47572" y="10432"/>
                    <a:pt x="72758" y="0"/>
                    <a:pt x="99019" y="0"/>
                  </a:cubicBezTo>
                  <a:close/>
                </a:path>
              </a:pathLst>
            </a:custGeom>
            <a:solidFill>
              <a:srgbClr val="076456"/>
            </a:solidFill>
          </p:spPr>
        </p:sp>
        <p:sp>
          <p:nvSpPr>
            <p:cNvPr name="TextBox 10" id="10"/>
            <p:cNvSpPr txBox="true"/>
            <p:nvPr/>
          </p:nvSpPr>
          <p:spPr>
            <a:xfrm>
              <a:off x="0" y="-19050"/>
              <a:ext cx="1090728" cy="425450"/>
            </a:xfrm>
            <a:prstGeom prst="rect">
              <a:avLst/>
            </a:prstGeom>
          </p:spPr>
          <p:txBody>
            <a:bodyPr anchor="ctr" rtlCol="false" tIns="50800" lIns="50800" bIns="50800" rIns="50800"/>
            <a:lstStyle/>
            <a:p>
              <a:pPr algn="ctr">
                <a:lnSpc>
                  <a:spcPts val="3022"/>
                </a:lnSpc>
              </a:pPr>
            </a:p>
          </p:txBody>
        </p:sp>
      </p:grpSp>
      <p:grpSp>
        <p:nvGrpSpPr>
          <p:cNvPr name="Group 11" id="11"/>
          <p:cNvGrpSpPr/>
          <p:nvPr/>
        </p:nvGrpSpPr>
        <p:grpSpPr>
          <a:xfrm rot="0">
            <a:off x="5135802" y="3443682"/>
            <a:ext cx="3909294" cy="1456585"/>
            <a:chOff x="0" y="0"/>
            <a:chExt cx="1090728" cy="406400"/>
          </a:xfrm>
        </p:grpSpPr>
        <p:sp>
          <p:nvSpPr>
            <p:cNvPr name="Freeform 12" id="12"/>
            <p:cNvSpPr/>
            <p:nvPr/>
          </p:nvSpPr>
          <p:spPr>
            <a:xfrm flipH="false" flipV="false" rot="0">
              <a:off x="0" y="0"/>
              <a:ext cx="1090728" cy="406400"/>
            </a:xfrm>
            <a:custGeom>
              <a:avLst/>
              <a:gdLst/>
              <a:ahLst/>
              <a:cxnLst/>
              <a:rect r="r" b="b" t="t" l="l"/>
              <a:pathLst>
                <a:path h="406400" w="1090728">
                  <a:moveTo>
                    <a:pt x="99019" y="0"/>
                  </a:moveTo>
                  <a:lnTo>
                    <a:pt x="991708" y="0"/>
                  </a:lnTo>
                  <a:cubicBezTo>
                    <a:pt x="1017970" y="0"/>
                    <a:pt x="1043156" y="10432"/>
                    <a:pt x="1061726" y="29002"/>
                  </a:cubicBezTo>
                  <a:cubicBezTo>
                    <a:pt x="1080295" y="47572"/>
                    <a:pt x="1090728" y="72758"/>
                    <a:pt x="1090728" y="99019"/>
                  </a:cubicBezTo>
                  <a:lnTo>
                    <a:pt x="1090728" y="307381"/>
                  </a:lnTo>
                  <a:cubicBezTo>
                    <a:pt x="1090728" y="333642"/>
                    <a:pt x="1080295" y="358828"/>
                    <a:pt x="1061726" y="377398"/>
                  </a:cubicBezTo>
                  <a:cubicBezTo>
                    <a:pt x="1043156" y="395968"/>
                    <a:pt x="1017970" y="406400"/>
                    <a:pt x="991708" y="406400"/>
                  </a:cubicBezTo>
                  <a:lnTo>
                    <a:pt x="99019" y="406400"/>
                  </a:lnTo>
                  <a:cubicBezTo>
                    <a:pt x="72758" y="406400"/>
                    <a:pt x="47572" y="395968"/>
                    <a:pt x="29002" y="377398"/>
                  </a:cubicBezTo>
                  <a:cubicBezTo>
                    <a:pt x="10432" y="358828"/>
                    <a:pt x="0" y="333642"/>
                    <a:pt x="0" y="307381"/>
                  </a:cubicBezTo>
                  <a:lnTo>
                    <a:pt x="0" y="99019"/>
                  </a:lnTo>
                  <a:cubicBezTo>
                    <a:pt x="0" y="72758"/>
                    <a:pt x="10432" y="47572"/>
                    <a:pt x="29002" y="29002"/>
                  </a:cubicBezTo>
                  <a:cubicBezTo>
                    <a:pt x="47572" y="10432"/>
                    <a:pt x="72758" y="0"/>
                    <a:pt x="99019" y="0"/>
                  </a:cubicBezTo>
                  <a:close/>
                </a:path>
              </a:pathLst>
            </a:custGeom>
            <a:solidFill>
              <a:srgbClr val="ACFDDB"/>
            </a:solidFill>
          </p:spPr>
        </p:sp>
        <p:sp>
          <p:nvSpPr>
            <p:cNvPr name="TextBox 13" id="13"/>
            <p:cNvSpPr txBox="true"/>
            <p:nvPr/>
          </p:nvSpPr>
          <p:spPr>
            <a:xfrm>
              <a:off x="0" y="-19050"/>
              <a:ext cx="1090728" cy="425450"/>
            </a:xfrm>
            <a:prstGeom prst="rect">
              <a:avLst/>
            </a:prstGeom>
          </p:spPr>
          <p:txBody>
            <a:bodyPr anchor="ctr" rtlCol="false" tIns="50800" lIns="50800" bIns="50800" rIns="50800"/>
            <a:lstStyle/>
            <a:p>
              <a:pPr algn="ctr">
                <a:lnSpc>
                  <a:spcPts val="3022"/>
                </a:lnSpc>
              </a:pPr>
            </a:p>
          </p:txBody>
        </p:sp>
      </p:grpSp>
      <p:grpSp>
        <p:nvGrpSpPr>
          <p:cNvPr name="Group 14" id="14"/>
          <p:cNvGrpSpPr/>
          <p:nvPr/>
        </p:nvGrpSpPr>
        <p:grpSpPr>
          <a:xfrm rot="0">
            <a:off x="13350006" y="3443682"/>
            <a:ext cx="3909294" cy="1456585"/>
            <a:chOff x="0" y="0"/>
            <a:chExt cx="1090728" cy="406400"/>
          </a:xfrm>
        </p:grpSpPr>
        <p:sp>
          <p:nvSpPr>
            <p:cNvPr name="Freeform 15" id="15"/>
            <p:cNvSpPr/>
            <p:nvPr/>
          </p:nvSpPr>
          <p:spPr>
            <a:xfrm flipH="false" flipV="false" rot="0">
              <a:off x="0" y="0"/>
              <a:ext cx="1090728" cy="406400"/>
            </a:xfrm>
            <a:custGeom>
              <a:avLst/>
              <a:gdLst/>
              <a:ahLst/>
              <a:cxnLst/>
              <a:rect r="r" b="b" t="t" l="l"/>
              <a:pathLst>
                <a:path h="406400" w="1090728">
                  <a:moveTo>
                    <a:pt x="99019" y="0"/>
                  </a:moveTo>
                  <a:lnTo>
                    <a:pt x="991708" y="0"/>
                  </a:lnTo>
                  <a:cubicBezTo>
                    <a:pt x="1017970" y="0"/>
                    <a:pt x="1043156" y="10432"/>
                    <a:pt x="1061726" y="29002"/>
                  </a:cubicBezTo>
                  <a:cubicBezTo>
                    <a:pt x="1080295" y="47572"/>
                    <a:pt x="1090728" y="72758"/>
                    <a:pt x="1090728" y="99019"/>
                  </a:cubicBezTo>
                  <a:lnTo>
                    <a:pt x="1090728" y="307381"/>
                  </a:lnTo>
                  <a:cubicBezTo>
                    <a:pt x="1090728" y="333642"/>
                    <a:pt x="1080295" y="358828"/>
                    <a:pt x="1061726" y="377398"/>
                  </a:cubicBezTo>
                  <a:cubicBezTo>
                    <a:pt x="1043156" y="395968"/>
                    <a:pt x="1017970" y="406400"/>
                    <a:pt x="991708" y="406400"/>
                  </a:cubicBezTo>
                  <a:lnTo>
                    <a:pt x="99019" y="406400"/>
                  </a:lnTo>
                  <a:cubicBezTo>
                    <a:pt x="72758" y="406400"/>
                    <a:pt x="47572" y="395968"/>
                    <a:pt x="29002" y="377398"/>
                  </a:cubicBezTo>
                  <a:cubicBezTo>
                    <a:pt x="10432" y="358828"/>
                    <a:pt x="0" y="333642"/>
                    <a:pt x="0" y="307381"/>
                  </a:cubicBezTo>
                  <a:lnTo>
                    <a:pt x="0" y="99019"/>
                  </a:lnTo>
                  <a:cubicBezTo>
                    <a:pt x="0" y="72758"/>
                    <a:pt x="10432" y="47572"/>
                    <a:pt x="29002" y="29002"/>
                  </a:cubicBezTo>
                  <a:cubicBezTo>
                    <a:pt x="47572" y="10432"/>
                    <a:pt x="72758" y="0"/>
                    <a:pt x="99019" y="0"/>
                  </a:cubicBezTo>
                  <a:close/>
                </a:path>
              </a:pathLst>
            </a:custGeom>
            <a:solidFill>
              <a:srgbClr val="24B296"/>
            </a:solidFill>
          </p:spPr>
        </p:sp>
        <p:sp>
          <p:nvSpPr>
            <p:cNvPr name="TextBox 16" id="16"/>
            <p:cNvSpPr txBox="true"/>
            <p:nvPr/>
          </p:nvSpPr>
          <p:spPr>
            <a:xfrm>
              <a:off x="0" y="-19050"/>
              <a:ext cx="1090728" cy="425450"/>
            </a:xfrm>
            <a:prstGeom prst="rect">
              <a:avLst/>
            </a:prstGeom>
          </p:spPr>
          <p:txBody>
            <a:bodyPr anchor="ctr" rtlCol="false" tIns="50800" lIns="50800" bIns="50800" rIns="50800"/>
            <a:lstStyle/>
            <a:p>
              <a:pPr algn="ctr">
                <a:lnSpc>
                  <a:spcPts val="3022"/>
                </a:lnSpc>
              </a:pPr>
            </a:p>
          </p:txBody>
        </p:sp>
      </p:grpSp>
      <p:grpSp>
        <p:nvGrpSpPr>
          <p:cNvPr name="Group 17" id="17"/>
          <p:cNvGrpSpPr/>
          <p:nvPr/>
        </p:nvGrpSpPr>
        <p:grpSpPr>
          <a:xfrm rot="0">
            <a:off x="13350006" y="5405511"/>
            <a:ext cx="3909294" cy="1456585"/>
            <a:chOff x="0" y="0"/>
            <a:chExt cx="1090728" cy="406400"/>
          </a:xfrm>
        </p:grpSpPr>
        <p:sp>
          <p:nvSpPr>
            <p:cNvPr name="Freeform 18" id="18"/>
            <p:cNvSpPr/>
            <p:nvPr/>
          </p:nvSpPr>
          <p:spPr>
            <a:xfrm flipH="false" flipV="false" rot="0">
              <a:off x="0" y="0"/>
              <a:ext cx="1090728" cy="406400"/>
            </a:xfrm>
            <a:custGeom>
              <a:avLst/>
              <a:gdLst/>
              <a:ahLst/>
              <a:cxnLst/>
              <a:rect r="r" b="b" t="t" l="l"/>
              <a:pathLst>
                <a:path h="406400" w="1090728">
                  <a:moveTo>
                    <a:pt x="99019" y="0"/>
                  </a:moveTo>
                  <a:lnTo>
                    <a:pt x="991708" y="0"/>
                  </a:lnTo>
                  <a:cubicBezTo>
                    <a:pt x="1017970" y="0"/>
                    <a:pt x="1043156" y="10432"/>
                    <a:pt x="1061726" y="29002"/>
                  </a:cubicBezTo>
                  <a:cubicBezTo>
                    <a:pt x="1080295" y="47572"/>
                    <a:pt x="1090728" y="72758"/>
                    <a:pt x="1090728" y="99019"/>
                  </a:cubicBezTo>
                  <a:lnTo>
                    <a:pt x="1090728" y="307381"/>
                  </a:lnTo>
                  <a:cubicBezTo>
                    <a:pt x="1090728" y="333642"/>
                    <a:pt x="1080295" y="358828"/>
                    <a:pt x="1061726" y="377398"/>
                  </a:cubicBezTo>
                  <a:cubicBezTo>
                    <a:pt x="1043156" y="395968"/>
                    <a:pt x="1017970" y="406400"/>
                    <a:pt x="991708" y="406400"/>
                  </a:cubicBezTo>
                  <a:lnTo>
                    <a:pt x="99019" y="406400"/>
                  </a:lnTo>
                  <a:cubicBezTo>
                    <a:pt x="72758" y="406400"/>
                    <a:pt x="47572" y="395968"/>
                    <a:pt x="29002" y="377398"/>
                  </a:cubicBezTo>
                  <a:cubicBezTo>
                    <a:pt x="10432" y="358828"/>
                    <a:pt x="0" y="333642"/>
                    <a:pt x="0" y="307381"/>
                  </a:cubicBezTo>
                  <a:lnTo>
                    <a:pt x="0" y="99019"/>
                  </a:lnTo>
                  <a:cubicBezTo>
                    <a:pt x="0" y="72758"/>
                    <a:pt x="10432" y="47572"/>
                    <a:pt x="29002" y="29002"/>
                  </a:cubicBezTo>
                  <a:cubicBezTo>
                    <a:pt x="47572" y="10432"/>
                    <a:pt x="72758" y="0"/>
                    <a:pt x="99019" y="0"/>
                  </a:cubicBezTo>
                  <a:close/>
                </a:path>
              </a:pathLst>
            </a:custGeom>
            <a:solidFill>
              <a:srgbClr val="076456"/>
            </a:solidFill>
          </p:spPr>
        </p:sp>
        <p:sp>
          <p:nvSpPr>
            <p:cNvPr name="TextBox 19" id="19"/>
            <p:cNvSpPr txBox="true"/>
            <p:nvPr/>
          </p:nvSpPr>
          <p:spPr>
            <a:xfrm>
              <a:off x="0" y="-19050"/>
              <a:ext cx="1090728" cy="425450"/>
            </a:xfrm>
            <a:prstGeom prst="rect">
              <a:avLst/>
            </a:prstGeom>
          </p:spPr>
          <p:txBody>
            <a:bodyPr anchor="ctr" rtlCol="false" tIns="50800" lIns="50800" bIns="50800" rIns="50800"/>
            <a:lstStyle/>
            <a:p>
              <a:pPr algn="ctr">
                <a:lnSpc>
                  <a:spcPts val="3022"/>
                </a:lnSpc>
              </a:pPr>
            </a:p>
          </p:txBody>
        </p:sp>
      </p:grpSp>
      <p:grpSp>
        <p:nvGrpSpPr>
          <p:cNvPr name="Group 20" id="20"/>
          <p:cNvGrpSpPr/>
          <p:nvPr/>
        </p:nvGrpSpPr>
        <p:grpSpPr>
          <a:xfrm rot="0">
            <a:off x="4701607" y="3836342"/>
            <a:ext cx="759532" cy="7595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57150"/>
              <a:ext cx="660400" cy="679450"/>
            </a:xfrm>
            <a:prstGeom prst="rect">
              <a:avLst/>
            </a:prstGeom>
          </p:spPr>
          <p:txBody>
            <a:bodyPr anchor="ctr" rtlCol="false" tIns="45360" lIns="45360" bIns="45360" rIns="45360"/>
            <a:lstStyle/>
            <a:p>
              <a:pPr algn="ctr">
                <a:lnSpc>
                  <a:spcPts val="3022"/>
                </a:lnSpc>
              </a:pPr>
            </a:p>
          </p:txBody>
        </p:sp>
      </p:grpSp>
      <p:grpSp>
        <p:nvGrpSpPr>
          <p:cNvPr name="Group 23" id="23"/>
          <p:cNvGrpSpPr/>
          <p:nvPr/>
        </p:nvGrpSpPr>
        <p:grpSpPr>
          <a:xfrm rot="5400000">
            <a:off x="4954803" y="4062927"/>
            <a:ext cx="344231" cy="306363"/>
            <a:chOff x="0" y="0"/>
            <a:chExt cx="241703" cy="215113"/>
          </a:xfrm>
        </p:grpSpPr>
        <p:sp>
          <p:nvSpPr>
            <p:cNvPr name="Freeform 24" id="24"/>
            <p:cNvSpPr/>
            <p:nvPr/>
          </p:nvSpPr>
          <p:spPr>
            <a:xfrm flipH="false" flipV="false" rot="0">
              <a:off x="46890" y="72195"/>
              <a:ext cx="147923" cy="142918"/>
            </a:xfrm>
            <a:custGeom>
              <a:avLst/>
              <a:gdLst/>
              <a:ahLst/>
              <a:cxnLst/>
              <a:rect r="r" b="b" t="t" l="l"/>
              <a:pathLst>
                <a:path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ACFDDB"/>
            </a:solidFill>
          </p:spPr>
        </p:sp>
        <p:sp>
          <p:nvSpPr>
            <p:cNvPr name="TextBox 25" id="25"/>
            <p:cNvSpPr txBox="true"/>
            <p:nvPr/>
          </p:nvSpPr>
          <p:spPr>
            <a:xfrm>
              <a:off x="37766" y="80824"/>
              <a:ext cx="166170" cy="118924"/>
            </a:xfrm>
            <a:prstGeom prst="rect">
              <a:avLst/>
            </a:prstGeom>
          </p:spPr>
          <p:txBody>
            <a:bodyPr anchor="ctr" rtlCol="false" tIns="45360" lIns="45360" bIns="45360" rIns="45360"/>
            <a:lstStyle/>
            <a:p>
              <a:pPr algn="ctr">
                <a:lnSpc>
                  <a:spcPts val="3022"/>
                </a:lnSpc>
              </a:pPr>
            </a:p>
          </p:txBody>
        </p:sp>
      </p:grpSp>
      <p:sp>
        <p:nvSpPr>
          <p:cNvPr name="AutoShape 26" id="26"/>
          <p:cNvSpPr/>
          <p:nvPr/>
        </p:nvSpPr>
        <p:spPr>
          <a:xfrm flipV="true">
            <a:off x="8788371" y="7671870"/>
            <a:ext cx="8424173" cy="0"/>
          </a:xfrm>
          <a:prstGeom prst="line">
            <a:avLst/>
          </a:prstGeom>
          <a:ln cap="rnd" w="76200">
            <a:solidFill>
              <a:srgbClr val="D9D9D9"/>
            </a:solidFill>
            <a:prstDash val="sysDot"/>
            <a:headEnd type="none" len="sm" w="sm"/>
            <a:tailEnd type="none" len="sm" w="sm"/>
          </a:ln>
        </p:spPr>
      </p:sp>
      <p:sp>
        <p:nvSpPr>
          <p:cNvPr name="TextBox 27" id="27"/>
          <p:cNvSpPr txBox="true"/>
          <p:nvPr/>
        </p:nvSpPr>
        <p:spPr>
          <a:xfrm rot="0">
            <a:off x="1028700" y="989171"/>
            <a:ext cx="16230600" cy="765175"/>
          </a:xfrm>
          <a:prstGeom prst="rect">
            <a:avLst/>
          </a:prstGeom>
        </p:spPr>
        <p:txBody>
          <a:bodyPr anchor="t" rtlCol="false" tIns="0" lIns="0" bIns="0" rIns="0">
            <a:spAutoFit/>
          </a:bodyPr>
          <a:lstStyle/>
          <a:p>
            <a:pPr algn="ctr">
              <a:lnSpc>
                <a:spcPts val="6050"/>
              </a:lnSpc>
            </a:pPr>
            <a:r>
              <a:rPr lang="en-US" sz="5000">
                <a:solidFill>
                  <a:srgbClr val="FFFFFF"/>
                </a:solidFill>
                <a:latin typeface="Peace Sans"/>
              </a:rPr>
              <a:t>BREVE EXPLICACIÓN DEL ALGORITMO A*</a:t>
            </a:r>
          </a:p>
        </p:txBody>
      </p:sp>
      <p:sp>
        <p:nvSpPr>
          <p:cNvPr name="TextBox 28" id="28"/>
          <p:cNvSpPr txBox="true"/>
          <p:nvPr/>
        </p:nvSpPr>
        <p:spPr>
          <a:xfrm rot="0">
            <a:off x="1718208" y="1935321"/>
            <a:ext cx="15049393" cy="981075"/>
          </a:xfrm>
          <a:prstGeom prst="rect">
            <a:avLst/>
          </a:prstGeom>
        </p:spPr>
        <p:txBody>
          <a:bodyPr anchor="t" rtlCol="false" tIns="0" lIns="0" bIns="0" rIns="0">
            <a:spAutoFit/>
          </a:bodyPr>
          <a:lstStyle/>
          <a:p>
            <a:pPr algn="ctr">
              <a:lnSpc>
                <a:spcPts val="3900"/>
              </a:lnSpc>
            </a:pPr>
            <a:r>
              <a:rPr lang="en-US" sz="3000" spc="150">
                <a:solidFill>
                  <a:srgbClr val="FFFFFF"/>
                </a:solidFill>
                <a:latin typeface="Montserrat"/>
              </a:rPr>
              <a:t>El algoritmo A* es un algoritmo de </a:t>
            </a:r>
            <a:r>
              <a:rPr lang="en-US" sz="3000" spc="150">
                <a:solidFill>
                  <a:srgbClr val="FFFFFF"/>
                </a:solidFill>
                <a:latin typeface="Montserrat Bold"/>
              </a:rPr>
              <a:t>búsqueda informada</a:t>
            </a:r>
            <a:r>
              <a:rPr lang="en-US" sz="3000" spc="150">
                <a:solidFill>
                  <a:srgbClr val="FFFFFF"/>
                </a:solidFill>
                <a:latin typeface="Montserrat"/>
              </a:rPr>
              <a:t>. Dicha información viene dada por una función h llamada </a:t>
            </a:r>
            <a:r>
              <a:rPr lang="en-US" sz="3000" spc="150">
                <a:solidFill>
                  <a:srgbClr val="FFFFFF"/>
                </a:solidFill>
                <a:latin typeface="Montserrat Bold"/>
              </a:rPr>
              <a:t>función heurística</a:t>
            </a:r>
          </a:p>
        </p:txBody>
      </p:sp>
      <p:sp>
        <p:nvSpPr>
          <p:cNvPr name="TextBox 29" id="29"/>
          <p:cNvSpPr txBox="true"/>
          <p:nvPr/>
        </p:nvSpPr>
        <p:spPr>
          <a:xfrm rot="0">
            <a:off x="1152975" y="3817292"/>
            <a:ext cx="3687515" cy="909320"/>
          </a:xfrm>
          <a:prstGeom prst="rect">
            <a:avLst/>
          </a:prstGeom>
        </p:spPr>
        <p:txBody>
          <a:bodyPr anchor="t" rtlCol="false" tIns="0" lIns="0" bIns="0" rIns="0">
            <a:spAutoFit/>
          </a:bodyPr>
          <a:lstStyle/>
          <a:p>
            <a:pPr algn="ctr">
              <a:lnSpc>
                <a:spcPts val="2470"/>
              </a:lnSpc>
            </a:pPr>
            <a:r>
              <a:rPr lang="en-US" sz="1900" spc="95">
                <a:solidFill>
                  <a:srgbClr val="1A0A33"/>
                </a:solidFill>
                <a:latin typeface="Montserrat"/>
              </a:rPr>
              <a:t>Se inicializan la lista abierta, cerrada y se fijan los valores iniciales de g y f </a:t>
            </a:r>
          </a:p>
        </p:txBody>
      </p:sp>
      <p:sp>
        <p:nvSpPr>
          <p:cNvPr name="TextBox 30" id="30"/>
          <p:cNvSpPr txBox="true"/>
          <p:nvPr/>
        </p:nvSpPr>
        <p:spPr>
          <a:xfrm rot="0">
            <a:off x="9570136" y="3831127"/>
            <a:ext cx="3254830" cy="9093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a:rPr>
              <a:t>Iteramos mientras la lista abierta no esté vacía</a:t>
            </a:r>
          </a:p>
        </p:txBody>
      </p:sp>
      <p:sp>
        <p:nvSpPr>
          <p:cNvPr name="TextBox 31" id="31"/>
          <p:cNvSpPr txBox="true"/>
          <p:nvPr/>
        </p:nvSpPr>
        <p:spPr>
          <a:xfrm rot="0">
            <a:off x="9567914" y="5954595"/>
            <a:ext cx="3308248" cy="6045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a:rPr>
              <a:t>El algoritmo acaba con error</a:t>
            </a:r>
          </a:p>
        </p:txBody>
      </p:sp>
      <p:sp>
        <p:nvSpPr>
          <p:cNvPr name="TextBox 32" id="32"/>
          <p:cNvSpPr txBox="true"/>
          <p:nvPr/>
        </p:nvSpPr>
        <p:spPr>
          <a:xfrm rot="0">
            <a:off x="5414761" y="3969692"/>
            <a:ext cx="3351377" cy="604520"/>
          </a:xfrm>
          <a:prstGeom prst="rect">
            <a:avLst/>
          </a:prstGeom>
        </p:spPr>
        <p:txBody>
          <a:bodyPr anchor="t" rtlCol="false" tIns="0" lIns="0" bIns="0" rIns="0">
            <a:spAutoFit/>
          </a:bodyPr>
          <a:lstStyle/>
          <a:p>
            <a:pPr algn="ctr">
              <a:lnSpc>
                <a:spcPts val="2470"/>
              </a:lnSpc>
            </a:pPr>
            <a:r>
              <a:rPr lang="en-US" sz="1900" spc="95">
                <a:solidFill>
                  <a:srgbClr val="1A0A33"/>
                </a:solidFill>
                <a:latin typeface="Montserrat"/>
              </a:rPr>
              <a:t>Se añade el nodo inicial a la lista abierta</a:t>
            </a:r>
          </a:p>
        </p:txBody>
      </p:sp>
      <p:sp>
        <p:nvSpPr>
          <p:cNvPr name="TextBox 33" id="33"/>
          <p:cNvSpPr txBox="true"/>
          <p:nvPr/>
        </p:nvSpPr>
        <p:spPr>
          <a:xfrm rot="0">
            <a:off x="13456453" y="3848260"/>
            <a:ext cx="3696399" cy="9093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a:rPr>
              <a:t>Se escoge un nodo, se actualizan los valores de sus vecinos </a:t>
            </a:r>
          </a:p>
        </p:txBody>
      </p:sp>
      <p:sp>
        <p:nvSpPr>
          <p:cNvPr name="TextBox 34" id="34"/>
          <p:cNvSpPr txBox="true"/>
          <p:nvPr/>
        </p:nvSpPr>
        <p:spPr>
          <a:xfrm rot="0">
            <a:off x="13631948" y="6152269"/>
            <a:ext cx="3513855" cy="604520"/>
          </a:xfrm>
          <a:prstGeom prst="rect">
            <a:avLst/>
          </a:prstGeom>
        </p:spPr>
        <p:txBody>
          <a:bodyPr anchor="t" rtlCol="false" tIns="0" lIns="0" bIns="0" rIns="0">
            <a:spAutoFit/>
          </a:bodyPr>
          <a:lstStyle/>
          <a:p>
            <a:pPr algn="ctr">
              <a:lnSpc>
                <a:spcPts val="2470"/>
              </a:lnSpc>
            </a:pPr>
            <a:r>
              <a:rPr lang="en-US" sz="1900">
                <a:solidFill>
                  <a:srgbClr val="FFFFFF"/>
                </a:solidFill>
                <a:latin typeface="Montserrat"/>
              </a:rPr>
              <a:t>El algoritmo acaba con éxito y se devuelve el camino</a:t>
            </a:r>
          </a:p>
        </p:txBody>
      </p:sp>
      <p:sp>
        <p:nvSpPr>
          <p:cNvPr name="TextBox 35" id="35"/>
          <p:cNvSpPr txBox="true"/>
          <p:nvPr/>
        </p:nvSpPr>
        <p:spPr>
          <a:xfrm rot="0">
            <a:off x="1066572" y="3550457"/>
            <a:ext cx="3860321" cy="299720"/>
          </a:xfrm>
          <a:prstGeom prst="rect">
            <a:avLst/>
          </a:prstGeom>
        </p:spPr>
        <p:txBody>
          <a:bodyPr anchor="t" rtlCol="false" tIns="0" lIns="0" bIns="0" rIns="0">
            <a:spAutoFit/>
          </a:bodyPr>
          <a:lstStyle/>
          <a:p>
            <a:pPr algn="ctr">
              <a:lnSpc>
                <a:spcPts val="2470"/>
              </a:lnSpc>
            </a:pPr>
            <a:r>
              <a:rPr lang="en-US" sz="1900" spc="95">
                <a:solidFill>
                  <a:srgbClr val="1A0A33"/>
                </a:solidFill>
                <a:latin typeface="Montserrat Bold"/>
              </a:rPr>
              <a:t>PASO 0</a:t>
            </a:r>
          </a:p>
        </p:txBody>
      </p:sp>
      <p:sp>
        <p:nvSpPr>
          <p:cNvPr name="TextBox 36" id="36"/>
          <p:cNvSpPr txBox="true"/>
          <p:nvPr/>
        </p:nvSpPr>
        <p:spPr>
          <a:xfrm rot="0">
            <a:off x="9291877" y="3550457"/>
            <a:ext cx="3860321" cy="2997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Bold"/>
              </a:rPr>
              <a:t>PASO 2</a:t>
            </a:r>
          </a:p>
        </p:txBody>
      </p:sp>
      <p:sp>
        <p:nvSpPr>
          <p:cNvPr name="TextBox 37" id="37"/>
          <p:cNvSpPr txBox="true"/>
          <p:nvPr/>
        </p:nvSpPr>
        <p:spPr>
          <a:xfrm rot="0">
            <a:off x="9291877" y="5499341"/>
            <a:ext cx="3860321" cy="2997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Bold"/>
              </a:rPr>
              <a:t>SI LA LISTA SE VACÍA...</a:t>
            </a:r>
          </a:p>
        </p:txBody>
      </p:sp>
      <p:sp>
        <p:nvSpPr>
          <p:cNvPr name="TextBox 38" id="38"/>
          <p:cNvSpPr txBox="true"/>
          <p:nvPr/>
        </p:nvSpPr>
        <p:spPr>
          <a:xfrm rot="0">
            <a:off x="5126918" y="3550457"/>
            <a:ext cx="3860321" cy="299720"/>
          </a:xfrm>
          <a:prstGeom prst="rect">
            <a:avLst/>
          </a:prstGeom>
        </p:spPr>
        <p:txBody>
          <a:bodyPr anchor="t" rtlCol="false" tIns="0" lIns="0" bIns="0" rIns="0">
            <a:spAutoFit/>
          </a:bodyPr>
          <a:lstStyle/>
          <a:p>
            <a:pPr algn="ctr">
              <a:lnSpc>
                <a:spcPts val="2470"/>
              </a:lnSpc>
            </a:pPr>
            <a:r>
              <a:rPr lang="en-US" sz="1900" spc="95">
                <a:solidFill>
                  <a:srgbClr val="1A0A33"/>
                </a:solidFill>
                <a:latin typeface="Montserrat Bold"/>
              </a:rPr>
              <a:t>PASO 1</a:t>
            </a:r>
          </a:p>
        </p:txBody>
      </p:sp>
      <p:sp>
        <p:nvSpPr>
          <p:cNvPr name="TextBox 39" id="39"/>
          <p:cNvSpPr txBox="true"/>
          <p:nvPr/>
        </p:nvSpPr>
        <p:spPr>
          <a:xfrm rot="0">
            <a:off x="13404611" y="3550457"/>
            <a:ext cx="3860321" cy="2997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Bold"/>
              </a:rPr>
              <a:t>PASOS INTERMEDIOS</a:t>
            </a:r>
          </a:p>
        </p:txBody>
      </p:sp>
      <p:sp>
        <p:nvSpPr>
          <p:cNvPr name="TextBox 40" id="40"/>
          <p:cNvSpPr txBox="true"/>
          <p:nvPr/>
        </p:nvSpPr>
        <p:spPr>
          <a:xfrm rot="0">
            <a:off x="13404611" y="5445369"/>
            <a:ext cx="3860321" cy="604520"/>
          </a:xfrm>
          <a:prstGeom prst="rect">
            <a:avLst/>
          </a:prstGeom>
        </p:spPr>
        <p:txBody>
          <a:bodyPr anchor="t" rtlCol="false" tIns="0" lIns="0" bIns="0" rIns="0">
            <a:spAutoFit/>
          </a:bodyPr>
          <a:lstStyle/>
          <a:p>
            <a:pPr algn="ctr">
              <a:lnSpc>
                <a:spcPts val="2470"/>
              </a:lnSpc>
            </a:pPr>
            <a:r>
              <a:rPr lang="en-US" sz="1900" spc="95">
                <a:solidFill>
                  <a:srgbClr val="FFFFFF"/>
                </a:solidFill>
                <a:latin typeface="Montserrat Bold"/>
              </a:rPr>
              <a:t>SI EL NODO ESCOGIDO ES EL DESTINO...</a:t>
            </a:r>
          </a:p>
        </p:txBody>
      </p:sp>
      <p:sp>
        <p:nvSpPr>
          <p:cNvPr name="TextBox 41" id="41"/>
          <p:cNvSpPr txBox="true"/>
          <p:nvPr/>
        </p:nvSpPr>
        <p:spPr>
          <a:xfrm rot="0">
            <a:off x="1556412" y="6231227"/>
            <a:ext cx="2777526" cy="1102360"/>
          </a:xfrm>
          <a:prstGeom prst="rect">
            <a:avLst/>
          </a:prstGeom>
        </p:spPr>
        <p:txBody>
          <a:bodyPr anchor="t" rtlCol="false" tIns="0" lIns="0" bIns="0" rIns="0">
            <a:spAutoFit/>
          </a:bodyPr>
          <a:lstStyle/>
          <a:p>
            <a:pPr algn="ctr">
              <a:lnSpc>
                <a:spcPts val="2210"/>
              </a:lnSpc>
            </a:pPr>
            <a:r>
              <a:rPr lang="en-US" sz="1700" spc="85">
                <a:solidFill>
                  <a:srgbClr val="ACFDDB"/>
                </a:solidFill>
                <a:latin typeface="Montserrat Bold"/>
              </a:rPr>
              <a:t>Función heurística </a:t>
            </a:r>
            <a:r>
              <a:rPr lang="en-US" sz="1700" spc="85">
                <a:solidFill>
                  <a:srgbClr val="ACFDDB"/>
                </a:solidFill>
                <a:latin typeface="Montserrat Bold Italics"/>
              </a:rPr>
              <a:t>h</a:t>
            </a:r>
            <a:r>
              <a:rPr lang="en-US" sz="1700" spc="85">
                <a:solidFill>
                  <a:srgbClr val="FFFFFF"/>
                </a:solidFill>
                <a:latin typeface="Montserrat"/>
              </a:rPr>
              <a:t>: Nos da información sobre el espacio de estados </a:t>
            </a:r>
          </a:p>
        </p:txBody>
      </p:sp>
      <p:sp>
        <p:nvSpPr>
          <p:cNvPr name="TextBox 42" id="42"/>
          <p:cNvSpPr txBox="true"/>
          <p:nvPr/>
        </p:nvSpPr>
        <p:spPr>
          <a:xfrm rot="0">
            <a:off x="5271796" y="8438487"/>
            <a:ext cx="3842553" cy="1378585"/>
          </a:xfrm>
          <a:prstGeom prst="rect">
            <a:avLst/>
          </a:prstGeom>
        </p:spPr>
        <p:txBody>
          <a:bodyPr anchor="t" rtlCol="false" tIns="0" lIns="0" bIns="0" rIns="0">
            <a:spAutoFit/>
          </a:bodyPr>
          <a:lstStyle/>
          <a:p>
            <a:pPr algn="ctr">
              <a:lnSpc>
                <a:spcPts val="2210"/>
              </a:lnSpc>
            </a:pPr>
            <a:r>
              <a:rPr lang="en-US" sz="1700" spc="85">
                <a:solidFill>
                  <a:srgbClr val="ACFDDB"/>
                </a:solidFill>
                <a:latin typeface="Montserrat Bold"/>
              </a:rPr>
              <a:t>Aristas de retroceso</a:t>
            </a:r>
            <a:r>
              <a:rPr lang="en-US" sz="1700" spc="85">
                <a:solidFill>
                  <a:srgbClr val="FFFFFF"/>
                </a:solidFill>
                <a:latin typeface="Montserrat"/>
              </a:rPr>
              <a:t>: La arista que conecta un nodo </a:t>
            </a:r>
            <a:r>
              <a:rPr lang="en-US" sz="1700" spc="85">
                <a:solidFill>
                  <a:srgbClr val="FFFFFF"/>
                </a:solidFill>
                <a:latin typeface="Montserrat Italics"/>
              </a:rPr>
              <a:t>n</a:t>
            </a:r>
            <a:r>
              <a:rPr lang="en-US" sz="1700" spc="85">
                <a:solidFill>
                  <a:srgbClr val="FFFFFF"/>
                </a:solidFill>
                <a:latin typeface="Montserrat"/>
              </a:rPr>
              <a:t> con un nodo inmediatamente anterior en el camino de coste mínimo desde el nodo inicial hasta </a:t>
            </a:r>
            <a:r>
              <a:rPr lang="en-US" sz="1700" spc="85">
                <a:solidFill>
                  <a:srgbClr val="FFFFFF"/>
                </a:solidFill>
                <a:latin typeface="Montserrat Italics"/>
              </a:rPr>
              <a:t>n</a:t>
            </a:r>
          </a:p>
        </p:txBody>
      </p:sp>
      <p:sp>
        <p:nvSpPr>
          <p:cNvPr name="TextBox 43" id="43"/>
          <p:cNvSpPr txBox="true"/>
          <p:nvPr/>
        </p:nvSpPr>
        <p:spPr>
          <a:xfrm rot="0">
            <a:off x="1139487" y="8438487"/>
            <a:ext cx="3842553" cy="1102360"/>
          </a:xfrm>
          <a:prstGeom prst="rect">
            <a:avLst/>
          </a:prstGeom>
        </p:spPr>
        <p:txBody>
          <a:bodyPr anchor="t" rtlCol="false" tIns="0" lIns="0" bIns="0" rIns="0">
            <a:spAutoFit/>
          </a:bodyPr>
          <a:lstStyle/>
          <a:p>
            <a:pPr algn="ctr">
              <a:lnSpc>
                <a:spcPts val="2210"/>
              </a:lnSpc>
            </a:pPr>
            <a:r>
              <a:rPr lang="en-US" sz="1700" spc="85">
                <a:solidFill>
                  <a:srgbClr val="ACFDDB"/>
                </a:solidFill>
                <a:latin typeface="Montserrat Bold"/>
              </a:rPr>
              <a:t>Función de coste </a:t>
            </a:r>
            <a:r>
              <a:rPr lang="en-US" sz="1700" spc="85">
                <a:solidFill>
                  <a:srgbClr val="FFFFFF"/>
                </a:solidFill>
                <a:latin typeface="Montserrat Italics"/>
              </a:rPr>
              <a:t>f</a:t>
            </a:r>
            <a:r>
              <a:rPr lang="en-US" sz="1700" spc="85">
                <a:solidFill>
                  <a:srgbClr val="FFFFFF"/>
                </a:solidFill>
                <a:latin typeface="Montserrat"/>
              </a:rPr>
              <a:t>: Nos dice “qué tan bueno es el camino desde el nodo inicial hasta el nodo actual” </a:t>
            </a:r>
          </a:p>
        </p:txBody>
      </p:sp>
      <p:sp>
        <p:nvSpPr>
          <p:cNvPr name="TextBox 44" id="44"/>
          <p:cNvSpPr txBox="true"/>
          <p:nvPr/>
        </p:nvSpPr>
        <p:spPr>
          <a:xfrm rot="0">
            <a:off x="12720619" y="8462933"/>
            <a:ext cx="3034770" cy="826135"/>
          </a:xfrm>
          <a:prstGeom prst="rect">
            <a:avLst/>
          </a:prstGeom>
        </p:spPr>
        <p:txBody>
          <a:bodyPr anchor="t" rtlCol="false" tIns="0" lIns="0" bIns="0" rIns="0">
            <a:spAutoFit/>
          </a:bodyPr>
          <a:lstStyle/>
          <a:p>
            <a:pPr algn="ctr">
              <a:lnSpc>
                <a:spcPts val="2210"/>
              </a:lnSpc>
            </a:pPr>
            <a:r>
              <a:rPr lang="en-US" sz="1700" spc="85">
                <a:solidFill>
                  <a:srgbClr val="ACFDDB"/>
                </a:solidFill>
                <a:latin typeface="Montserrat Bold"/>
              </a:rPr>
              <a:t>Lista abierta</a:t>
            </a:r>
            <a:r>
              <a:rPr lang="en-US" sz="1700" spc="85">
                <a:solidFill>
                  <a:srgbClr val="FFFFFF"/>
                </a:solidFill>
                <a:latin typeface="Montserrat"/>
              </a:rPr>
              <a:t>: Contiene los nodos que pueden ser expandidos</a:t>
            </a:r>
          </a:p>
        </p:txBody>
      </p:sp>
      <p:grpSp>
        <p:nvGrpSpPr>
          <p:cNvPr name="Group 45" id="45"/>
          <p:cNvGrpSpPr/>
          <p:nvPr/>
        </p:nvGrpSpPr>
        <p:grpSpPr>
          <a:xfrm rot="0">
            <a:off x="8788371" y="3814681"/>
            <a:ext cx="759532" cy="75953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7" id="47"/>
            <p:cNvSpPr txBox="true"/>
            <p:nvPr/>
          </p:nvSpPr>
          <p:spPr>
            <a:xfrm>
              <a:off x="76200" y="57150"/>
              <a:ext cx="660400" cy="679450"/>
            </a:xfrm>
            <a:prstGeom prst="rect">
              <a:avLst/>
            </a:prstGeom>
          </p:spPr>
          <p:txBody>
            <a:bodyPr anchor="ctr" rtlCol="false" tIns="45360" lIns="45360" bIns="45360" rIns="45360"/>
            <a:lstStyle/>
            <a:p>
              <a:pPr algn="ctr">
                <a:lnSpc>
                  <a:spcPts val="3022"/>
                </a:lnSpc>
              </a:pPr>
            </a:p>
          </p:txBody>
        </p:sp>
      </p:grpSp>
      <p:grpSp>
        <p:nvGrpSpPr>
          <p:cNvPr name="Group 48" id="48"/>
          <p:cNvGrpSpPr/>
          <p:nvPr/>
        </p:nvGrpSpPr>
        <p:grpSpPr>
          <a:xfrm rot="5400000">
            <a:off x="9041566" y="4041265"/>
            <a:ext cx="344231" cy="306363"/>
            <a:chOff x="0" y="0"/>
            <a:chExt cx="241703" cy="215113"/>
          </a:xfrm>
        </p:grpSpPr>
        <p:sp>
          <p:nvSpPr>
            <p:cNvPr name="Freeform 49" id="49"/>
            <p:cNvSpPr/>
            <p:nvPr/>
          </p:nvSpPr>
          <p:spPr>
            <a:xfrm flipH="false" flipV="false" rot="0">
              <a:off x="46890" y="72195"/>
              <a:ext cx="147923" cy="142918"/>
            </a:xfrm>
            <a:custGeom>
              <a:avLst/>
              <a:gdLst/>
              <a:ahLst/>
              <a:cxnLst/>
              <a:rect r="r" b="b" t="t" l="l"/>
              <a:pathLst>
                <a:path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24B296"/>
            </a:solidFill>
          </p:spPr>
        </p:sp>
        <p:sp>
          <p:nvSpPr>
            <p:cNvPr name="TextBox 50" id="50"/>
            <p:cNvSpPr txBox="true"/>
            <p:nvPr/>
          </p:nvSpPr>
          <p:spPr>
            <a:xfrm>
              <a:off x="37766" y="80824"/>
              <a:ext cx="166170" cy="118924"/>
            </a:xfrm>
            <a:prstGeom prst="rect">
              <a:avLst/>
            </a:prstGeom>
          </p:spPr>
          <p:txBody>
            <a:bodyPr anchor="ctr" rtlCol="false" tIns="45360" lIns="45360" bIns="45360" rIns="45360"/>
            <a:lstStyle/>
            <a:p>
              <a:pPr algn="ctr">
                <a:lnSpc>
                  <a:spcPts val="3022"/>
                </a:lnSpc>
              </a:pPr>
            </a:p>
          </p:txBody>
        </p:sp>
      </p:grpSp>
      <p:grpSp>
        <p:nvGrpSpPr>
          <p:cNvPr name="Group 51" id="51"/>
          <p:cNvGrpSpPr/>
          <p:nvPr/>
        </p:nvGrpSpPr>
        <p:grpSpPr>
          <a:xfrm rot="0">
            <a:off x="12923484" y="3330076"/>
            <a:ext cx="759532" cy="759532"/>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3" id="53"/>
            <p:cNvSpPr txBox="true"/>
            <p:nvPr/>
          </p:nvSpPr>
          <p:spPr>
            <a:xfrm>
              <a:off x="76200" y="57150"/>
              <a:ext cx="660400" cy="679450"/>
            </a:xfrm>
            <a:prstGeom prst="rect">
              <a:avLst/>
            </a:prstGeom>
          </p:spPr>
          <p:txBody>
            <a:bodyPr anchor="ctr" rtlCol="false" tIns="45360" lIns="45360" bIns="45360" rIns="45360"/>
            <a:lstStyle/>
            <a:p>
              <a:pPr algn="ctr">
                <a:lnSpc>
                  <a:spcPts val="3022"/>
                </a:lnSpc>
              </a:pPr>
            </a:p>
          </p:txBody>
        </p:sp>
      </p:grpSp>
      <p:grpSp>
        <p:nvGrpSpPr>
          <p:cNvPr name="Group 54" id="54"/>
          <p:cNvGrpSpPr/>
          <p:nvPr/>
        </p:nvGrpSpPr>
        <p:grpSpPr>
          <a:xfrm rot="5400000">
            <a:off x="13176679" y="3556660"/>
            <a:ext cx="344231" cy="306363"/>
            <a:chOff x="0" y="0"/>
            <a:chExt cx="241703" cy="215113"/>
          </a:xfrm>
        </p:grpSpPr>
        <p:sp>
          <p:nvSpPr>
            <p:cNvPr name="Freeform 55" id="55"/>
            <p:cNvSpPr/>
            <p:nvPr/>
          </p:nvSpPr>
          <p:spPr>
            <a:xfrm flipH="false" flipV="false" rot="0">
              <a:off x="46890" y="72195"/>
              <a:ext cx="147923" cy="142918"/>
            </a:xfrm>
            <a:custGeom>
              <a:avLst/>
              <a:gdLst/>
              <a:ahLst/>
              <a:cxnLst/>
              <a:rect r="r" b="b" t="t" l="l"/>
              <a:pathLst>
                <a:path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24B296"/>
            </a:solidFill>
          </p:spPr>
        </p:sp>
        <p:sp>
          <p:nvSpPr>
            <p:cNvPr name="TextBox 56" id="56"/>
            <p:cNvSpPr txBox="true"/>
            <p:nvPr/>
          </p:nvSpPr>
          <p:spPr>
            <a:xfrm>
              <a:off x="37766" y="80824"/>
              <a:ext cx="166170" cy="118924"/>
            </a:xfrm>
            <a:prstGeom prst="rect">
              <a:avLst/>
            </a:prstGeom>
          </p:spPr>
          <p:txBody>
            <a:bodyPr anchor="ctr" rtlCol="false" tIns="45360" lIns="45360" bIns="45360" rIns="45360"/>
            <a:lstStyle/>
            <a:p>
              <a:pPr algn="ctr">
                <a:lnSpc>
                  <a:spcPts val="3022"/>
                </a:lnSpc>
              </a:pPr>
            </a:p>
          </p:txBody>
        </p:sp>
      </p:grpSp>
      <p:grpSp>
        <p:nvGrpSpPr>
          <p:cNvPr name="Group 57" id="57"/>
          <p:cNvGrpSpPr/>
          <p:nvPr/>
        </p:nvGrpSpPr>
        <p:grpSpPr>
          <a:xfrm rot="-10800000">
            <a:off x="12923484" y="4295312"/>
            <a:ext cx="759532" cy="759532"/>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9" id="59"/>
            <p:cNvSpPr txBox="true"/>
            <p:nvPr/>
          </p:nvSpPr>
          <p:spPr>
            <a:xfrm>
              <a:off x="76200" y="57150"/>
              <a:ext cx="660400" cy="679450"/>
            </a:xfrm>
            <a:prstGeom prst="rect">
              <a:avLst/>
            </a:prstGeom>
          </p:spPr>
          <p:txBody>
            <a:bodyPr anchor="ctr" rtlCol="false" tIns="45360" lIns="45360" bIns="45360" rIns="45360"/>
            <a:lstStyle/>
            <a:p>
              <a:pPr algn="ctr">
                <a:lnSpc>
                  <a:spcPts val="3022"/>
                </a:lnSpc>
              </a:pPr>
            </a:p>
          </p:txBody>
        </p:sp>
      </p:grpSp>
      <p:grpSp>
        <p:nvGrpSpPr>
          <p:cNvPr name="Group 60" id="60"/>
          <p:cNvGrpSpPr/>
          <p:nvPr/>
        </p:nvGrpSpPr>
        <p:grpSpPr>
          <a:xfrm rot="-5400000">
            <a:off x="13085589" y="4521896"/>
            <a:ext cx="344231" cy="306363"/>
            <a:chOff x="0" y="0"/>
            <a:chExt cx="241703" cy="215113"/>
          </a:xfrm>
        </p:grpSpPr>
        <p:sp>
          <p:nvSpPr>
            <p:cNvPr name="Freeform 61" id="61"/>
            <p:cNvSpPr/>
            <p:nvPr/>
          </p:nvSpPr>
          <p:spPr>
            <a:xfrm flipH="false" flipV="false" rot="0">
              <a:off x="46890" y="72195"/>
              <a:ext cx="147923" cy="142918"/>
            </a:xfrm>
            <a:custGeom>
              <a:avLst/>
              <a:gdLst/>
              <a:ahLst/>
              <a:cxnLst/>
              <a:rect r="r" b="b" t="t" l="l"/>
              <a:pathLst>
                <a:path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24B296"/>
            </a:solidFill>
          </p:spPr>
        </p:sp>
        <p:sp>
          <p:nvSpPr>
            <p:cNvPr name="TextBox 62" id="62"/>
            <p:cNvSpPr txBox="true"/>
            <p:nvPr/>
          </p:nvSpPr>
          <p:spPr>
            <a:xfrm>
              <a:off x="37766" y="80824"/>
              <a:ext cx="166170" cy="118924"/>
            </a:xfrm>
            <a:prstGeom prst="rect">
              <a:avLst/>
            </a:prstGeom>
          </p:spPr>
          <p:txBody>
            <a:bodyPr anchor="ctr" rtlCol="false" tIns="45360" lIns="45360" bIns="45360" rIns="45360"/>
            <a:lstStyle/>
            <a:p>
              <a:pPr algn="ctr">
                <a:lnSpc>
                  <a:spcPts val="3022"/>
                </a:lnSpc>
              </a:pPr>
            </a:p>
          </p:txBody>
        </p:sp>
      </p:grpSp>
      <p:grpSp>
        <p:nvGrpSpPr>
          <p:cNvPr name="Group 63" id="63"/>
          <p:cNvGrpSpPr/>
          <p:nvPr/>
        </p:nvGrpSpPr>
        <p:grpSpPr>
          <a:xfrm rot="5400000">
            <a:off x="10784415" y="4763734"/>
            <a:ext cx="759532" cy="759532"/>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5" id="65"/>
            <p:cNvSpPr txBox="true"/>
            <p:nvPr/>
          </p:nvSpPr>
          <p:spPr>
            <a:xfrm>
              <a:off x="76200" y="57150"/>
              <a:ext cx="660400" cy="679450"/>
            </a:xfrm>
            <a:prstGeom prst="rect">
              <a:avLst/>
            </a:prstGeom>
          </p:spPr>
          <p:txBody>
            <a:bodyPr anchor="ctr" rtlCol="false" tIns="45360" lIns="45360" bIns="45360" rIns="45360"/>
            <a:lstStyle/>
            <a:p>
              <a:pPr algn="ctr">
                <a:lnSpc>
                  <a:spcPts val="3022"/>
                </a:lnSpc>
              </a:pPr>
            </a:p>
          </p:txBody>
        </p:sp>
      </p:grpSp>
      <p:grpSp>
        <p:nvGrpSpPr>
          <p:cNvPr name="Group 66" id="66"/>
          <p:cNvGrpSpPr/>
          <p:nvPr/>
        </p:nvGrpSpPr>
        <p:grpSpPr>
          <a:xfrm rot="-10800000">
            <a:off x="10992065" y="5035863"/>
            <a:ext cx="344231" cy="306363"/>
            <a:chOff x="0" y="0"/>
            <a:chExt cx="241703" cy="215113"/>
          </a:xfrm>
        </p:grpSpPr>
        <p:sp>
          <p:nvSpPr>
            <p:cNvPr name="Freeform 67" id="67"/>
            <p:cNvSpPr/>
            <p:nvPr/>
          </p:nvSpPr>
          <p:spPr>
            <a:xfrm flipH="false" flipV="false" rot="0">
              <a:off x="46890" y="72195"/>
              <a:ext cx="147923" cy="142918"/>
            </a:xfrm>
            <a:custGeom>
              <a:avLst/>
              <a:gdLst/>
              <a:ahLst/>
              <a:cxnLst/>
              <a:rect r="r" b="b" t="t" l="l"/>
              <a:pathLst>
                <a:path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076456"/>
            </a:solidFill>
          </p:spPr>
        </p:sp>
        <p:sp>
          <p:nvSpPr>
            <p:cNvPr name="TextBox 68" id="68"/>
            <p:cNvSpPr txBox="true"/>
            <p:nvPr/>
          </p:nvSpPr>
          <p:spPr>
            <a:xfrm>
              <a:off x="37766" y="80824"/>
              <a:ext cx="166170" cy="118924"/>
            </a:xfrm>
            <a:prstGeom prst="rect">
              <a:avLst/>
            </a:prstGeom>
          </p:spPr>
          <p:txBody>
            <a:bodyPr anchor="ctr" rtlCol="false" tIns="45360" lIns="45360" bIns="45360" rIns="45360"/>
            <a:lstStyle/>
            <a:p>
              <a:pPr algn="ctr">
                <a:lnSpc>
                  <a:spcPts val="3022"/>
                </a:lnSpc>
              </a:pPr>
            </a:p>
          </p:txBody>
        </p:sp>
      </p:grpSp>
      <p:grpSp>
        <p:nvGrpSpPr>
          <p:cNvPr name="Group 69" id="69"/>
          <p:cNvGrpSpPr/>
          <p:nvPr/>
        </p:nvGrpSpPr>
        <p:grpSpPr>
          <a:xfrm rot="5400000">
            <a:off x="14844761" y="4776630"/>
            <a:ext cx="759532" cy="759532"/>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1" id="71"/>
            <p:cNvSpPr txBox="true"/>
            <p:nvPr/>
          </p:nvSpPr>
          <p:spPr>
            <a:xfrm>
              <a:off x="76200" y="57150"/>
              <a:ext cx="660400" cy="679450"/>
            </a:xfrm>
            <a:prstGeom prst="rect">
              <a:avLst/>
            </a:prstGeom>
          </p:spPr>
          <p:txBody>
            <a:bodyPr anchor="ctr" rtlCol="false" tIns="45360" lIns="45360" bIns="45360" rIns="45360"/>
            <a:lstStyle/>
            <a:p>
              <a:pPr algn="ctr">
                <a:lnSpc>
                  <a:spcPts val="3022"/>
                </a:lnSpc>
              </a:pPr>
            </a:p>
          </p:txBody>
        </p:sp>
      </p:grpSp>
      <p:grpSp>
        <p:nvGrpSpPr>
          <p:cNvPr name="Group 72" id="72"/>
          <p:cNvGrpSpPr/>
          <p:nvPr/>
        </p:nvGrpSpPr>
        <p:grpSpPr>
          <a:xfrm rot="-10800000">
            <a:off x="15052411" y="5048759"/>
            <a:ext cx="344231" cy="306363"/>
            <a:chOff x="0" y="0"/>
            <a:chExt cx="241703" cy="215113"/>
          </a:xfrm>
        </p:grpSpPr>
        <p:sp>
          <p:nvSpPr>
            <p:cNvPr name="Freeform 73" id="73"/>
            <p:cNvSpPr/>
            <p:nvPr/>
          </p:nvSpPr>
          <p:spPr>
            <a:xfrm flipH="false" flipV="false" rot="0">
              <a:off x="46890" y="72195"/>
              <a:ext cx="147923" cy="142918"/>
            </a:xfrm>
            <a:custGeom>
              <a:avLst/>
              <a:gdLst/>
              <a:ahLst/>
              <a:cxnLst/>
              <a:rect r="r" b="b" t="t" l="l"/>
              <a:pathLst>
                <a:path h="142918" w="147923">
                  <a:moveTo>
                    <a:pt x="134387" y="35362"/>
                  </a:moveTo>
                  <a:lnTo>
                    <a:pt x="135620" y="37556"/>
                  </a:lnTo>
                  <a:cubicBezTo>
                    <a:pt x="147923" y="59455"/>
                    <a:pt x="147687" y="86237"/>
                    <a:pt x="135000" y="107916"/>
                  </a:cubicBezTo>
                  <a:cubicBezTo>
                    <a:pt x="122313" y="129595"/>
                    <a:pt x="99080" y="142918"/>
                    <a:pt x="73961" y="142918"/>
                  </a:cubicBezTo>
                  <a:lnTo>
                    <a:pt x="73961" y="142918"/>
                  </a:lnTo>
                  <a:cubicBezTo>
                    <a:pt x="48843" y="142918"/>
                    <a:pt x="25609" y="129595"/>
                    <a:pt x="12922" y="107916"/>
                  </a:cubicBezTo>
                  <a:cubicBezTo>
                    <a:pt x="236" y="86237"/>
                    <a:pt x="0" y="59455"/>
                    <a:pt x="12303" y="37556"/>
                  </a:cubicBezTo>
                  <a:lnTo>
                    <a:pt x="13536" y="35362"/>
                  </a:lnTo>
                  <a:cubicBezTo>
                    <a:pt x="25806" y="13520"/>
                    <a:pt x="48909" y="0"/>
                    <a:pt x="73961" y="0"/>
                  </a:cubicBezTo>
                  <a:cubicBezTo>
                    <a:pt x="99014" y="0"/>
                    <a:pt x="122116" y="13520"/>
                    <a:pt x="134387" y="35362"/>
                  </a:cubicBezTo>
                  <a:close/>
                </a:path>
              </a:pathLst>
            </a:custGeom>
            <a:solidFill>
              <a:srgbClr val="076456"/>
            </a:solidFill>
          </p:spPr>
        </p:sp>
        <p:sp>
          <p:nvSpPr>
            <p:cNvPr name="TextBox 74" id="74"/>
            <p:cNvSpPr txBox="true"/>
            <p:nvPr/>
          </p:nvSpPr>
          <p:spPr>
            <a:xfrm>
              <a:off x="37766" y="80824"/>
              <a:ext cx="166170" cy="118924"/>
            </a:xfrm>
            <a:prstGeom prst="rect">
              <a:avLst/>
            </a:prstGeom>
          </p:spPr>
          <p:txBody>
            <a:bodyPr anchor="ctr" rtlCol="false" tIns="45360" lIns="45360" bIns="45360" rIns="45360"/>
            <a:lstStyle/>
            <a:p>
              <a:pPr algn="ctr">
                <a:lnSpc>
                  <a:spcPts val="3022"/>
                </a:lnSpc>
              </a:pPr>
            </a:p>
          </p:txBody>
        </p:sp>
      </p:grpSp>
      <p:sp>
        <p:nvSpPr>
          <p:cNvPr name="AutoShape 75" id="75"/>
          <p:cNvSpPr/>
          <p:nvPr/>
        </p:nvSpPr>
        <p:spPr>
          <a:xfrm>
            <a:off x="8826471" y="5799061"/>
            <a:ext cx="0" cy="1790223"/>
          </a:xfrm>
          <a:prstGeom prst="line">
            <a:avLst/>
          </a:prstGeom>
          <a:ln cap="rnd" w="76200">
            <a:solidFill>
              <a:srgbClr val="D9D9D9"/>
            </a:solidFill>
            <a:prstDash val="sysDot"/>
            <a:headEnd type="none" len="sm" w="sm"/>
            <a:tailEnd type="none" len="sm" w="sm"/>
          </a:ln>
        </p:spPr>
      </p:sp>
      <p:sp>
        <p:nvSpPr>
          <p:cNvPr name="TextBox 76" id="76"/>
          <p:cNvSpPr txBox="true"/>
          <p:nvPr/>
        </p:nvSpPr>
        <p:spPr>
          <a:xfrm rot="0">
            <a:off x="5630144" y="6231227"/>
            <a:ext cx="2777526" cy="1931035"/>
          </a:xfrm>
          <a:prstGeom prst="rect">
            <a:avLst/>
          </a:prstGeom>
        </p:spPr>
        <p:txBody>
          <a:bodyPr anchor="t" rtlCol="false" tIns="0" lIns="0" bIns="0" rIns="0">
            <a:spAutoFit/>
          </a:bodyPr>
          <a:lstStyle/>
          <a:p>
            <a:pPr algn="ctr">
              <a:lnSpc>
                <a:spcPts val="2210"/>
              </a:lnSpc>
            </a:pPr>
            <a:r>
              <a:rPr lang="en-US" sz="1700" spc="85">
                <a:solidFill>
                  <a:srgbClr val="ACFDDB"/>
                </a:solidFill>
                <a:latin typeface="Montserrat Bold"/>
              </a:rPr>
              <a:t>Función de coste de camino </a:t>
            </a:r>
            <a:r>
              <a:rPr lang="en-US" sz="1700" spc="85">
                <a:solidFill>
                  <a:srgbClr val="ACFDDB"/>
                </a:solidFill>
                <a:latin typeface="Montserrat Bold Italics"/>
              </a:rPr>
              <a:t>g</a:t>
            </a:r>
            <a:r>
              <a:rPr lang="en-US" sz="1700" spc="85">
                <a:solidFill>
                  <a:srgbClr val="FFFFFF"/>
                </a:solidFill>
                <a:latin typeface="Montserrat"/>
              </a:rPr>
              <a:t>: Nos da información sobre el coste del camino mínimo desde el nodo inicial hasta el nodo actual </a:t>
            </a:r>
          </a:p>
        </p:txBody>
      </p:sp>
      <p:sp>
        <p:nvSpPr>
          <p:cNvPr name="TextBox 77" id="77"/>
          <p:cNvSpPr txBox="true"/>
          <p:nvPr/>
        </p:nvSpPr>
        <p:spPr>
          <a:xfrm rot="0">
            <a:off x="9400099" y="8462933"/>
            <a:ext cx="3034770" cy="826135"/>
          </a:xfrm>
          <a:prstGeom prst="rect">
            <a:avLst/>
          </a:prstGeom>
        </p:spPr>
        <p:txBody>
          <a:bodyPr anchor="t" rtlCol="false" tIns="0" lIns="0" bIns="0" rIns="0">
            <a:spAutoFit/>
          </a:bodyPr>
          <a:lstStyle/>
          <a:p>
            <a:pPr algn="ctr">
              <a:lnSpc>
                <a:spcPts val="2210"/>
              </a:lnSpc>
            </a:pPr>
            <a:r>
              <a:rPr lang="en-US" sz="1700" spc="85">
                <a:solidFill>
                  <a:srgbClr val="ACFDDB"/>
                </a:solidFill>
                <a:latin typeface="Montserrat Bold"/>
              </a:rPr>
              <a:t>Lista cerrada</a:t>
            </a:r>
            <a:r>
              <a:rPr lang="en-US" sz="1700" spc="85">
                <a:solidFill>
                  <a:srgbClr val="FFFFFF"/>
                </a:solidFill>
                <a:latin typeface="Montserrat"/>
              </a:rPr>
              <a:t>: Contiene los nodos ya expandidos a los que no volveremos</a:t>
            </a:r>
          </a:p>
        </p:txBody>
      </p:sp>
      <p:sp>
        <p:nvSpPr>
          <p:cNvPr name="TextBox 78" id="78"/>
          <p:cNvSpPr txBox="true"/>
          <p:nvPr/>
        </p:nvSpPr>
        <p:spPr>
          <a:xfrm rot="0">
            <a:off x="2126699" y="5186398"/>
            <a:ext cx="5909349" cy="777748"/>
          </a:xfrm>
          <a:prstGeom prst="rect">
            <a:avLst/>
          </a:prstGeom>
        </p:spPr>
        <p:txBody>
          <a:bodyPr anchor="t" rtlCol="false" tIns="0" lIns="0" bIns="0" rIns="0">
            <a:spAutoFit/>
          </a:bodyPr>
          <a:lstStyle/>
          <a:p>
            <a:pPr algn="ctr">
              <a:lnSpc>
                <a:spcPts val="3145"/>
              </a:lnSpc>
            </a:pPr>
            <a:r>
              <a:rPr lang="en-US" sz="2599">
                <a:solidFill>
                  <a:srgbClr val="ACFDDB"/>
                </a:solidFill>
                <a:latin typeface="Peace Sans"/>
              </a:rPr>
              <a:t>ELEMENTOS IMPORTANTES DEL ALGORITMO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611445" y="1784350"/>
            <a:ext cx="11065111" cy="8339514"/>
          </a:xfrm>
          <a:custGeom>
            <a:avLst/>
            <a:gdLst/>
            <a:ahLst/>
            <a:cxnLst/>
            <a:rect r="r" b="b" t="t" l="l"/>
            <a:pathLst>
              <a:path h="8339514" w="11065111">
                <a:moveTo>
                  <a:pt x="0" y="0"/>
                </a:moveTo>
                <a:lnTo>
                  <a:pt x="11065110" y="0"/>
                </a:lnTo>
                <a:lnTo>
                  <a:pt x="11065110" y="8339514"/>
                </a:lnTo>
                <a:lnTo>
                  <a:pt x="0" y="8339514"/>
                </a:lnTo>
                <a:lnTo>
                  <a:pt x="0" y="0"/>
                </a:lnTo>
                <a:close/>
              </a:path>
            </a:pathLst>
          </a:custGeom>
          <a:blipFill>
            <a:blip r:embed="rId3"/>
            <a:stretch>
              <a:fillRect l="0" t="0" r="0" b="0"/>
            </a:stretch>
          </a:blipFill>
        </p:spPr>
      </p:sp>
      <p:sp>
        <p:nvSpPr>
          <p:cNvPr name="TextBox 4" id="4"/>
          <p:cNvSpPr txBox="true"/>
          <p:nvPr/>
        </p:nvSpPr>
        <p:spPr>
          <a:xfrm rot="0">
            <a:off x="1028700" y="1019175"/>
            <a:ext cx="16230600" cy="765175"/>
          </a:xfrm>
          <a:prstGeom prst="rect">
            <a:avLst/>
          </a:prstGeom>
        </p:spPr>
        <p:txBody>
          <a:bodyPr anchor="t" rtlCol="false" tIns="0" lIns="0" bIns="0" rIns="0">
            <a:spAutoFit/>
          </a:bodyPr>
          <a:lstStyle/>
          <a:p>
            <a:pPr algn="ctr">
              <a:lnSpc>
                <a:spcPts val="6050"/>
              </a:lnSpc>
            </a:pPr>
            <a:r>
              <a:rPr lang="en-US" sz="5000">
                <a:solidFill>
                  <a:srgbClr val="FFFFFF"/>
                </a:solidFill>
                <a:latin typeface="Peace Sans"/>
              </a:rPr>
              <a:t>ESTRUCTURA DEL CÓDIGO</a:t>
            </a:r>
          </a:p>
        </p:txBody>
      </p:sp>
      <p:sp>
        <p:nvSpPr>
          <p:cNvPr name="Freeform 5" id="5"/>
          <p:cNvSpPr/>
          <p:nvPr/>
        </p:nvSpPr>
        <p:spPr>
          <a:xfrm flipH="false" flipV="false" rot="-9058765">
            <a:off x="13569408" y="-1951437"/>
            <a:ext cx="5909466" cy="5865146"/>
          </a:xfrm>
          <a:custGeom>
            <a:avLst/>
            <a:gdLst/>
            <a:ahLst/>
            <a:cxnLst/>
            <a:rect r="r" b="b" t="t" l="l"/>
            <a:pathLst>
              <a:path h="5865146" w="5909466">
                <a:moveTo>
                  <a:pt x="0" y="0"/>
                </a:moveTo>
                <a:lnTo>
                  <a:pt x="5909466" y="0"/>
                </a:lnTo>
                <a:lnTo>
                  <a:pt x="5909466" y="5865145"/>
                </a:lnTo>
                <a:lnTo>
                  <a:pt x="0" y="5865145"/>
                </a:lnTo>
                <a:lnTo>
                  <a:pt x="0" y="0"/>
                </a:lnTo>
                <a:close/>
              </a:path>
            </a:pathLst>
          </a:custGeom>
          <a:blipFill>
            <a:blip r:embed="rId4"/>
            <a:stretch>
              <a:fillRect l="0" t="0" r="0" b="0"/>
            </a:stretch>
          </a:blipFill>
          <a:ln cap="sq">
            <a:noFill/>
            <a:prstDash val="solid"/>
            <a:miter/>
          </a:ln>
        </p:spPr>
      </p:sp>
      <p:sp>
        <p:nvSpPr>
          <p:cNvPr name="Freeform 6" id="6"/>
          <p:cNvSpPr/>
          <p:nvPr/>
        </p:nvSpPr>
        <p:spPr>
          <a:xfrm flipH="false" flipV="false" rot="1578452">
            <a:off x="-1732428" y="6959881"/>
            <a:ext cx="5909466" cy="5865146"/>
          </a:xfrm>
          <a:custGeom>
            <a:avLst/>
            <a:gdLst/>
            <a:ahLst/>
            <a:cxnLst/>
            <a:rect r="r" b="b" t="t" l="l"/>
            <a:pathLst>
              <a:path h="5865146" w="5909466">
                <a:moveTo>
                  <a:pt x="0" y="0"/>
                </a:moveTo>
                <a:lnTo>
                  <a:pt x="5909466" y="0"/>
                </a:lnTo>
                <a:lnTo>
                  <a:pt x="5909466" y="5865145"/>
                </a:lnTo>
                <a:lnTo>
                  <a:pt x="0" y="5865145"/>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354078" y="1784350"/>
            <a:ext cx="674622" cy="674622"/>
          </a:xfrm>
          <a:custGeom>
            <a:avLst/>
            <a:gdLst/>
            <a:ahLst/>
            <a:cxnLst/>
            <a:rect r="r" b="b" t="t" l="l"/>
            <a:pathLst>
              <a:path h="674622" w="674622">
                <a:moveTo>
                  <a:pt x="0" y="0"/>
                </a:moveTo>
                <a:lnTo>
                  <a:pt x="674622" y="0"/>
                </a:lnTo>
                <a:lnTo>
                  <a:pt x="674622" y="674622"/>
                </a:lnTo>
                <a:lnTo>
                  <a:pt x="0" y="6746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89732" y="1774825"/>
            <a:ext cx="2260680" cy="2303780"/>
          </a:xfrm>
          <a:prstGeom prst="rect">
            <a:avLst/>
          </a:prstGeom>
        </p:spPr>
        <p:txBody>
          <a:bodyPr anchor="t" rtlCol="false" tIns="0" lIns="0" bIns="0" rIns="0">
            <a:spAutoFit/>
          </a:bodyPr>
          <a:lstStyle/>
          <a:p>
            <a:pPr algn="ctr">
              <a:lnSpc>
                <a:spcPts val="2079"/>
              </a:lnSpc>
            </a:pPr>
            <a:r>
              <a:rPr lang="en-US" sz="1599" spc="79">
                <a:solidFill>
                  <a:srgbClr val="FFFFFF"/>
                </a:solidFill>
                <a:latin typeface="Montserrat Bold"/>
              </a:rPr>
              <a:t>EL ALGORITMO A* LO HEMOS IMPLEMENTADO DE UNA MANERA GENÉRICA PARA QUE PUEDA ACEPTAR CUALQUIER HEURÍSTICA</a:t>
            </a:r>
          </a:p>
        </p:txBody>
      </p:sp>
      <p:sp>
        <p:nvSpPr>
          <p:cNvPr name="Freeform 9" id="9"/>
          <p:cNvSpPr/>
          <p:nvPr/>
        </p:nvSpPr>
        <p:spPr>
          <a:xfrm flipH="false" flipV="false" rot="0">
            <a:off x="14975974" y="4806979"/>
            <a:ext cx="674622" cy="674622"/>
          </a:xfrm>
          <a:custGeom>
            <a:avLst/>
            <a:gdLst/>
            <a:ahLst/>
            <a:cxnLst/>
            <a:rect r="r" b="b" t="t" l="l"/>
            <a:pathLst>
              <a:path h="674622" w="674622">
                <a:moveTo>
                  <a:pt x="0" y="0"/>
                </a:moveTo>
                <a:lnTo>
                  <a:pt x="674622" y="0"/>
                </a:lnTo>
                <a:lnTo>
                  <a:pt x="674622" y="674623"/>
                </a:lnTo>
                <a:lnTo>
                  <a:pt x="0" y="6746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5800479" y="5054629"/>
            <a:ext cx="2260680" cy="2818130"/>
          </a:xfrm>
          <a:prstGeom prst="rect">
            <a:avLst/>
          </a:prstGeom>
        </p:spPr>
        <p:txBody>
          <a:bodyPr anchor="t" rtlCol="false" tIns="0" lIns="0" bIns="0" rIns="0">
            <a:spAutoFit/>
          </a:bodyPr>
          <a:lstStyle/>
          <a:p>
            <a:pPr algn="ctr">
              <a:lnSpc>
                <a:spcPts val="2079"/>
              </a:lnSpc>
            </a:pPr>
            <a:r>
              <a:rPr lang="en-US" sz="1599" spc="79">
                <a:solidFill>
                  <a:srgbClr val="FFFFFF"/>
                </a:solidFill>
                <a:latin typeface="Montserrat Bold"/>
              </a:rPr>
              <a:t>LAS FUNCIONES HEURÍSTICAS SIGUEN UN PATRÓN PARTICULAR PARA PODER SER IMPLEMENTADAS DE MANERA SISTEMÁTICA SIN MODIFICAR EL ALGORITMO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A0A33"/>
        </a:solidFill>
      </p:bgPr>
    </p:bg>
    <p:spTree>
      <p:nvGrpSpPr>
        <p:cNvPr id="1" name=""/>
        <p:cNvGrpSpPr/>
        <p:nvPr/>
      </p:nvGrpSpPr>
      <p:grpSpPr>
        <a:xfrm>
          <a:off x="0" y="0"/>
          <a:ext cx="0" cy="0"/>
          <a:chOff x="0" y="0"/>
          <a:chExt cx="0" cy="0"/>
        </a:xfrm>
      </p:grpSpPr>
      <p:grpSp>
        <p:nvGrpSpPr>
          <p:cNvPr name="Group 2" id="2"/>
          <p:cNvGrpSpPr/>
          <p:nvPr/>
        </p:nvGrpSpPr>
        <p:grpSpPr>
          <a:xfrm rot="0">
            <a:off x="6591914" y="3053342"/>
            <a:ext cx="5104171" cy="6204958"/>
            <a:chOff x="0" y="0"/>
            <a:chExt cx="1029031" cy="1250956"/>
          </a:xfrm>
        </p:grpSpPr>
        <p:sp>
          <p:nvSpPr>
            <p:cNvPr name="Freeform 3" id="3"/>
            <p:cNvSpPr/>
            <p:nvPr/>
          </p:nvSpPr>
          <p:spPr>
            <a:xfrm flipH="false" flipV="false" rot="0">
              <a:off x="0" y="0"/>
              <a:ext cx="1029031" cy="1250956"/>
            </a:xfrm>
            <a:custGeom>
              <a:avLst/>
              <a:gdLst/>
              <a:ahLst/>
              <a:cxnLst/>
              <a:rect r="r" b="b" t="t" l="l"/>
              <a:pathLst>
                <a:path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B084CC"/>
            </a:solidFill>
          </p:spPr>
        </p:sp>
        <p:sp>
          <p:nvSpPr>
            <p:cNvPr name="TextBox 4" id="4"/>
            <p:cNvSpPr txBox="true"/>
            <p:nvPr/>
          </p:nvSpPr>
          <p:spPr>
            <a:xfrm>
              <a:off x="0" y="-19050"/>
              <a:ext cx="1029031" cy="1270006"/>
            </a:xfrm>
            <a:prstGeom prst="rect">
              <a:avLst/>
            </a:prstGeom>
          </p:spPr>
          <p:txBody>
            <a:bodyPr anchor="ctr" rtlCol="false" tIns="50800" lIns="50800" bIns="50800" rIns="50800"/>
            <a:lstStyle/>
            <a:p>
              <a:pPr algn="ctr">
                <a:lnSpc>
                  <a:spcPts val="3022"/>
                </a:lnSpc>
              </a:pPr>
            </a:p>
          </p:txBody>
        </p:sp>
      </p:grpSp>
      <p:grpSp>
        <p:nvGrpSpPr>
          <p:cNvPr name="Group 5" id="5"/>
          <p:cNvGrpSpPr/>
          <p:nvPr/>
        </p:nvGrpSpPr>
        <p:grpSpPr>
          <a:xfrm rot="0">
            <a:off x="12155129" y="3053342"/>
            <a:ext cx="5104171" cy="6204958"/>
            <a:chOff x="0" y="0"/>
            <a:chExt cx="1029031" cy="1250956"/>
          </a:xfrm>
        </p:grpSpPr>
        <p:sp>
          <p:nvSpPr>
            <p:cNvPr name="Freeform 6" id="6"/>
            <p:cNvSpPr/>
            <p:nvPr/>
          </p:nvSpPr>
          <p:spPr>
            <a:xfrm flipH="false" flipV="false" rot="0">
              <a:off x="0" y="0"/>
              <a:ext cx="1029031" cy="1250956"/>
            </a:xfrm>
            <a:custGeom>
              <a:avLst/>
              <a:gdLst/>
              <a:ahLst/>
              <a:cxnLst/>
              <a:rect r="r" b="b" t="t" l="l"/>
              <a:pathLst>
                <a:path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p:spPr>
        </p:sp>
        <p:sp>
          <p:nvSpPr>
            <p:cNvPr name="TextBox 7" id="7"/>
            <p:cNvSpPr txBox="true"/>
            <p:nvPr/>
          </p:nvSpPr>
          <p:spPr>
            <a:xfrm>
              <a:off x="0" y="-19050"/>
              <a:ext cx="1029031" cy="1270006"/>
            </a:xfrm>
            <a:prstGeom prst="rect">
              <a:avLst/>
            </a:prstGeom>
          </p:spPr>
          <p:txBody>
            <a:bodyPr anchor="ctr" rtlCol="false" tIns="50800" lIns="50800" bIns="50800" rIns="50800"/>
            <a:lstStyle/>
            <a:p>
              <a:pPr algn="ctr">
                <a:lnSpc>
                  <a:spcPts val="3022"/>
                </a:lnSpc>
              </a:pPr>
            </a:p>
          </p:txBody>
        </p:sp>
      </p:grpSp>
      <p:grpSp>
        <p:nvGrpSpPr>
          <p:cNvPr name="Group 8" id="8"/>
          <p:cNvGrpSpPr/>
          <p:nvPr/>
        </p:nvGrpSpPr>
        <p:grpSpPr>
          <a:xfrm rot="0">
            <a:off x="1028700" y="3053342"/>
            <a:ext cx="5104171" cy="6204958"/>
            <a:chOff x="0" y="0"/>
            <a:chExt cx="1029031" cy="1250956"/>
          </a:xfrm>
        </p:grpSpPr>
        <p:sp>
          <p:nvSpPr>
            <p:cNvPr name="Freeform 9" id="9"/>
            <p:cNvSpPr/>
            <p:nvPr/>
          </p:nvSpPr>
          <p:spPr>
            <a:xfrm flipH="false" flipV="false" rot="0">
              <a:off x="0" y="0"/>
              <a:ext cx="1029031" cy="1250956"/>
            </a:xfrm>
            <a:custGeom>
              <a:avLst/>
              <a:gdLst/>
              <a:ahLst/>
              <a:cxnLst/>
              <a:rect r="r" b="b" t="t" l="l"/>
              <a:pathLst>
                <a:path h="1250956" w="1029031">
                  <a:moveTo>
                    <a:pt x="75839" y="0"/>
                  </a:moveTo>
                  <a:lnTo>
                    <a:pt x="953191" y="0"/>
                  </a:lnTo>
                  <a:cubicBezTo>
                    <a:pt x="995076" y="0"/>
                    <a:pt x="1029031" y="33954"/>
                    <a:pt x="1029031" y="75839"/>
                  </a:cubicBezTo>
                  <a:lnTo>
                    <a:pt x="1029031" y="1175116"/>
                  </a:lnTo>
                  <a:cubicBezTo>
                    <a:pt x="1029031" y="1217001"/>
                    <a:pt x="995076" y="1250956"/>
                    <a:pt x="953191" y="1250956"/>
                  </a:cubicBezTo>
                  <a:lnTo>
                    <a:pt x="75839" y="1250956"/>
                  </a:lnTo>
                  <a:cubicBezTo>
                    <a:pt x="33954" y="1250956"/>
                    <a:pt x="0" y="1217001"/>
                    <a:pt x="0" y="1175116"/>
                  </a:cubicBezTo>
                  <a:lnTo>
                    <a:pt x="0" y="75839"/>
                  </a:lnTo>
                  <a:cubicBezTo>
                    <a:pt x="0" y="33954"/>
                    <a:pt x="33954" y="0"/>
                    <a:pt x="75839" y="0"/>
                  </a:cubicBezTo>
                  <a:close/>
                </a:path>
              </a:pathLst>
            </a:custGeom>
            <a:solidFill>
              <a:srgbClr val="37255B"/>
            </a:solidFill>
          </p:spPr>
        </p:sp>
        <p:sp>
          <p:nvSpPr>
            <p:cNvPr name="TextBox 10" id="10"/>
            <p:cNvSpPr txBox="true"/>
            <p:nvPr/>
          </p:nvSpPr>
          <p:spPr>
            <a:xfrm>
              <a:off x="0" y="-19050"/>
              <a:ext cx="1029031" cy="1270006"/>
            </a:xfrm>
            <a:prstGeom prst="rect">
              <a:avLst/>
            </a:prstGeom>
          </p:spPr>
          <p:txBody>
            <a:bodyPr anchor="ctr" rtlCol="false" tIns="50800" lIns="50800" bIns="50800" rIns="50800"/>
            <a:lstStyle/>
            <a:p>
              <a:pPr algn="ctr">
                <a:lnSpc>
                  <a:spcPts val="3022"/>
                </a:lnSpc>
              </a:pPr>
            </a:p>
          </p:txBody>
        </p:sp>
      </p:grpSp>
      <p:sp>
        <p:nvSpPr>
          <p:cNvPr name="TextBox 11" id="11"/>
          <p:cNvSpPr txBox="true"/>
          <p:nvPr/>
        </p:nvSpPr>
        <p:spPr>
          <a:xfrm rot="0">
            <a:off x="1325392" y="1019175"/>
            <a:ext cx="14768989" cy="765175"/>
          </a:xfrm>
          <a:prstGeom prst="rect">
            <a:avLst/>
          </a:prstGeom>
        </p:spPr>
        <p:txBody>
          <a:bodyPr anchor="t" rtlCol="false" tIns="0" lIns="0" bIns="0" rIns="0">
            <a:spAutoFit/>
          </a:bodyPr>
          <a:lstStyle/>
          <a:p>
            <a:pPr algn="ctr">
              <a:lnSpc>
                <a:spcPts val="6050"/>
              </a:lnSpc>
            </a:pPr>
            <a:r>
              <a:rPr lang="en-US" sz="5000">
                <a:solidFill>
                  <a:srgbClr val="FFFFFF"/>
                </a:solidFill>
                <a:latin typeface="Peace Sans"/>
              </a:rPr>
              <a:t>CÁLCULO DE LAS FUNCIONES  HEURÍSTICAS</a:t>
            </a:r>
          </a:p>
        </p:txBody>
      </p:sp>
      <p:sp>
        <p:nvSpPr>
          <p:cNvPr name="TextBox 12" id="12"/>
          <p:cNvSpPr txBox="true"/>
          <p:nvPr/>
        </p:nvSpPr>
        <p:spPr>
          <a:xfrm rot="0">
            <a:off x="3519093" y="1751216"/>
            <a:ext cx="11249815" cy="952500"/>
          </a:xfrm>
          <a:prstGeom prst="rect">
            <a:avLst/>
          </a:prstGeom>
        </p:spPr>
        <p:txBody>
          <a:bodyPr anchor="t" rtlCol="false" tIns="0" lIns="0" bIns="0" rIns="0">
            <a:spAutoFit/>
          </a:bodyPr>
          <a:lstStyle/>
          <a:p>
            <a:pPr algn="ctr">
              <a:lnSpc>
                <a:spcPts val="3899"/>
              </a:lnSpc>
            </a:pPr>
            <a:r>
              <a:rPr lang="en-US" sz="2999" spc="149">
                <a:solidFill>
                  <a:srgbClr val="FFFFFF"/>
                </a:solidFill>
                <a:latin typeface="Montserrat"/>
              </a:rPr>
              <a:t>Hemos implementado tres funciones heurísticas con el fin de compararlas</a:t>
            </a:r>
          </a:p>
        </p:txBody>
      </p:sp>
      <p:sp>
        <p:nvSpPr>
          <p:cNvPr name="Freeform 13" id="13"/>
          <p:cNvSpPr/>
          <p:nvPr/>
        </p:nvSpPr>
        <p:spPr>
          <a:xfrm flipH="false" flipV="false" rot="0">
            <a:off x="14159594" y="3700783"/>
            <a:ext cx="1095241" cy="868227"/>
          </a:xfrm>
          <a:custGeom>
            <a:avLst/>
            <a:gdLst/>
            <a:ahLst/>
            <a:cxnLst/>
            <a:rect r="r" b="b" t="t" l="l"/>
            <a:pathLst>
              <a:path h="868227" w="1095241">
                <a:moveTo>
                  <a:pt x="0" y="0"/>
                </a:moveTo>
                <a:lnTo>
                  <a:pt x="1095241" y="0"/>
                </a:lnTo>
                <a:lnTo>
                  <a:pt x="1095241" y="868228"/>
                </a:lnTo>
                <a:lnTo>
                  <a:pt x="0" y="868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8709886" y="3700783"/>
            <a:ext cx="868227" cy="868227"/>
          </a:xfrm>
          <a:custGeom>
            <a:avLst/>
            <a:gdLst/>
            <a:ahLst/>
            <a:cxnLst/>
            <a:rect r="r" b="b" t="t" l="l"/>
            <a:pathLst>
              <a:path h="868227" w="868227">
                <a:moveTo>
                  <a:pt x="0" y="0"/>
                </a:moveTo>
                <a:lnTo>
                  <a:pt x="868228" y="0"/>
                </a:lnTo>
                <a:lnTo>
                  <a:pt x="868228" y="868228"/>
                </a:lnTo>
                <a:lnTo>
                  <a:pt x="0" y="868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3146672" y="3700783"/>
            <a:ext cx="868227" cy="868227"/>
          </a:xfrm>
          <a:custGeom>
            <a:avLst/>
            <a:gdLst/>
            <a:ahLst/>
            <a:cxnLst/>
            <a:rect r="r" b="b" t="t" l="l"/>
            <a:pathLst>
              <a:path h="868227" w="868227">
                <a:moveTo>
                  <a:pt x="0" y="0"/>
                </a:moveTo>
                <a:lnTo>
                  <a:pt x="868227" y="0"/>
                </a:lnTo>
                <a:lnTo>
                  <a:pt x="868227" y="868228"/>
                </a:lnTo>
                <a:lnTo>
                  <a:pt x="0" y="868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707494" y="5574924"/>
            <a:ext cx="3750945" cy="3248660"/>
          </a:xfrm>
          <a:prstGeom prst="rect">
            <a:avLst/>
          </a:prstGeom>
        </p:spPr>
        <p:txBody>
          <a:bodyPr anchor="t" rtlCol="false" tIns="0" lIns="0" bIns="0" rIns="0">
            <a:spAutoFit/>
          </a:bodyPr>
          <a:lstStyle/>
          <a:p>
            <a:pPr algn="ctr">
              <a:lnSpc>
                <a:spcPts val="2859"/>
              </a:lnSpc>
            </a:pPr>
            <a:r>
              <a:rPr lang="en-US" sz="2199" spc="109">
                <a:solidFill>
                  <a:srgbClr val="FFFFFF"/>
                </a:solidFill>
                <a:latin typeface="Montserrat"/>
              </a:rPr>
              <a:t>Eliminamos las aristas del camino recorrido del grafo actual y calculamos el árbol de expansión mínima y extensión máxima (MST por sus siglas en inglés). Devolvemos la suma de los pesos de este árbol</a:t>
            </a:r>
          </a:p>
        </p:txBody>
      </p:sp>
      <p:sp>
        <p:nvSpPr>
          <p:cNvPr name="TextBox 17" id="17"/>
          <p:cNvSpPr txBox="true"/>
          <p:nvPr/>
        </p:nvSpPr>
        <p:spPr>
          <a:xfrm rot="0">
            <a:off x="7268527" y="5574924"/>
            <a:ext cx="3750945" cy="3248660"/>
          </a:xfrm>
          <a:prstGeom prst="rect">
            <a:avLst/>
          </a:prstGeom>
        </p:spPr>
        <p:txBody>
          <a:bodyPr anchor="t" rtlCol="false" tIns="0" lIns="0" bIns="0" rIns="0">
            <a:spAutoFit/>
          </a:bodyPr>
          <a:lstStyle/>
          <a:p>
            <a:pPr algn="ctr" marL="0" indent="0" lvl="0">
              <a:lnSpc>
                <a:spcPts val="2859"/>
              </a:lnSpc>
              <a:spcBef>
                <a:spcPct val="0"/>
              </a:spcBef>
            </a:pPr>
            <a:r>
              <a:rPr lang="en-US" sz="2199" spc="109">
                <a:solidFill>
                  <a:srgbClr val="1A0A33"/>
                </a:solidFill>
                <a:latin typeface="Montserrat"/>
              </a:rPr>
              <a:t>Consideramos las coordenadas geográficas de las estaciones de metro y calculamos la distancia geodésica entre los puntos (para tener en cuenta la curvatura de la tierra)</a:t>
            </a:r>
          </a:p>
        </p:txBody>
      </p:sp>
      <p:sp>
        <p:nvSpPr>
          <p:cNvPr name="TextBox 18" id="18"/>
          <p:cNvSpPr txBox="true"/>
          <p:nvPr/>
        </p:nvSpPr>
        <p:spPr>
          <a:xfrm rot="0">
            <a:off x="12829561" y="5574924"/>
            <a:ext cx="3750945" cy="3248660"/>
          </a:xfrm>
          <a:prstGeom prst="rect">
            <a:avLst/>
          </a:prstGeom>
        </p:spPr>
        <p:txBody>
          <a:bodyPr anchor="t" rtlCol="false" tIns="0" lIns="0" bIns="0" rIns="0">
            <a:spAutoFit/>
          </a:bodyPr>
          <a:lstStyle/>
          <a:p>
            <a:pPr algn="ctr" marL="0" indent="0" lvl="0">
              <a:lnSpc>
                <a:spcPts val="2859"/>
              </a:lnSpc>
              <a:spcBef>
                <a:spcPct val="0"/>
              </a:spcBef>
            </a:pPr>
            <a:r>
              <a:rPr lang="en-US" sz="2199" spc="109">
                <a:solidFill>
                  <a:srgbClr val="FFFFFF"/>
                </a:solidFill>
                <a:latin typeface="Montserrat"/>
              </a:rPr>
              <a:t>Eliminamos las aristas del camino recorrido del grafo actual y, desde el nodo que estamos estudiando, calculamos el camino de coste mínimo hasta el nodo final con el algoritmo de Djikstra  </a:t>
            </a:r>
          </a:p>
        </p:txBody>
      </p:sp>
      <p:sp>
        <p:nvSpPr>
          <p:cNvPr name="TextBox 19" id="19"/>
          <p:cNvSpPr txBox="true"/>
          <p:nvPr/>
        </p:nvSpPr>
        <p:spPr>
          <a:xfrm rot="0">
            <a:off x="1367007" y="4751171"/>
            <a:ext cx="4427558" cy="641592"/>
          </a:xfrm>
          <a:prstGeom prst="rect">
            <a:avLst/>
          </a:prstGeom>
        </p:spPr>
        <p:txBody>
          <a:bodyPr anchor="t" rtlCol="false" tIns="0" lIns="0" bIns="0" rIns="0">
            <a:spAutoFit/>
          </a:bodyPr>
          <a:lstStyle/>
          <a:p>
            <a:pPr algn="ctr">
              <a:lnSpc>
                <a:spcPts val="2575"/>
              </a:lnSpc>
            </a:pPr>
            <a:r>
              <a:rPr lang="en-US" sz="1980" spc="99">
                <a:solidFill>
                  <a:srgbClr val="FFFFFF"/>
                </a:solidFill>
                <a:latin typeface="Montserrat Bold"/>
              </a:rPr>
              <a:t>ÁRBOL DE EXPANSIÓN MÍNIMA Y EXTENSIÓN MÁXIMA</a:t>
            </a:r>
          </a:p>
        </p:txBody>
      </p:sp>
      <p:sp>
        <p:nvSpPr>
          <p:cNvPr name="TextBox 20" id="20"/>
          <p:cNvSpPr txBox="true"/>
          <p:nvPr/>
        </p:nvSpPr>
        <p:spPr>
          <a:xfrm rot="0">
            <a:off x="7268527" y="4975104"/>
            <a:ext cx="3750945" cy="317742"/>
          </a:xfrm>
          <a:prstGeom prst="rect">
            <a:avLst/>
          </a:prstGeom>
        </p:spPr>
        <p:txBody>
          <a:bodyPr anchor="t" rtlCol="false" tIns="0" lIns="0" bIns="0" rIns="0">
            <a:spAutoFit/>
          </a:bodyPr>
          <a:lstStyle/>
          <a:p>
            <a:pPr algn="ctr">
              <a:lnSpc>
                <a:spcPts val="2575"/>
              </a:lnSpc>
            </a:pPr>
            <a:r>
              <a:rPr lang="en-US" sz="1980" spc="99">
                <a:solidFill>
                  <a:srgbClr val="1A0A33"/>
                </a:solidFill>
                <a:latin typeface="Montserrat Bold"/>
              </a:rPr>
              <a:t>DISTANCIA EUCLÍDEA</a:t>
            </a:r>
          </a:p>
        </p:txBody>
      </p:sp>
      <p:sp>
        <p:nvSpPr>
          <p:cNvPr name="TextBox 21" id="21"/>
          <p:cNvSpPr txBox="true"/>
          <p:nvPr/>
        </p:nvSpPr>
        <p:spPr>
          <a:xfrm rot="0">
            <a:off x="12829561" y="4913096"/>
            <a:ext cx="3750945" cy="317742"/>
          </a:xfrm>
          <a:prstGeom prst="rect">
            <a:avLst/>
          </a:prstGeom>
        </p:spPr>
        <p:txBody>
          <a:bodyPr anchor="t" rtlCol="false" tIns="0" lIns="0" bIns="0" rIns="0">
            <a:spAutoFit/>
          </a:bodyPr>
          <a:lstStyle/>
          <a:p>
            <a:pPr algn="ctr">
              <a:lnSpc>
                <a:spcPts val="2575"/>
              </a:lnSpc>
            </a:pPr>
            <a:r>
              <a:rPr lang="en-US" sz="1980" spc="99">
                <a:solidFill>
                  <a:srgbClr val="FFFFFF"/>
                </a:solidFill>
                <a:latin typeface="Montserrat Bold"/>
              </a:rPr>
              <a:t>HEURÍSTICA DE DJIKSTRA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0A33"/>
        </a:solidFill>
      </p:bgPr>
    </p:bg>
    <p:spTree>
      <p:nvGrpSpPr>
        <p:cNvPr id="1" name=""/>
        <p:cNvGrpSpPr/>
        <p:nvPr/>
      </p:nvGrpSpPr>
      <p:grpSpPr>
        <a:xfrm>
          <a:off x="0" y="0"/>
          <a:ext cx="0" cy="0"/>
          <a:chOff x="0" y="0"/>
          <a:chExt cx="0" cy="0"/>
        </a:xfrm>
      </p:grpSpPr>
      <p:sp>
        <p:nvSpPr>
          <p:cNvPr name="Freeform 2" id="2"/>
          <p:cNvSpPr/>
          <p:nvPr/>
        </p:nvSpPr>
        <p:spPr>
          <a:xfrm flipH="false" flipV="false" rot="0">
            <a:off x="10945870" y="1855154"/>
            <a:ext cx="4072355" cy="4072355"/>
          </a:xfrm>
          <a:custGeom>
            <a:avLst/>
            <a:gdLst/>
            <a:ahLst/>
            <a:cxnLst/>
            <a:rect r="r" b="b" t="t" l="l"/>
            <a:pathLst>
              <a:path h="4072355" w="4072355">
                <a:moveTo>
                  <a:pt x="0" y="0"/>
                </a:moveTo>
                <a:lnTo>
                  <a:pt x="4072355" y="0"/>
                </a:lnTo>
                <a:lnTo>
                  <a:pt x="4072355" y="4072354"/>
                </a:lnTo>
                <a:lnTo>
                  <a:pt x="0" y="4072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8299880" y="1855154"/>
            <a:ext cx="4072355" cy="4072355"/>
          </a:xfrm>
          <a:custGeom>
            <a:avLst/>
            <a:gdLst/>
            <a:ahLst/>
            <a:cxnLst/>
            <a:rect r="r" b="b" t="t" l="l"/>
            <a:pathLst>
              <a:path h="4072355" w="4072355">
                <a:moveTo>
                  <a:pt x="0" y="0"/>
                </a:moveTo>
                <a:lnTo>
                  <a:pt x="4072355" y="0"/>
                </a:lnTo>
                <a:lnTo>
                  <a:pt x="4072355" y="4072354"/>
                </a:lnTo>
                <a:lnTo>
                  <a:pt x="0" y="4072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891706" y="1889822"/>
            <a:ext cx="4072355" cy="4072355"/>
          </a:xfrm>
          <a:custGeom>
            <a:avLst/>
            <a:gdLst/>
            <a:ahLst/>
            <a:cxnLst/>
            <a:rect r="r" b="b" t="t" l="l"/>
            <a:pathLst>
              <a:path h="4072355" w="4072355">
                <a:moveTo>
                  <a:pt x="0" y="0"/>
                </a:moveTo>
                <a:lnTo>
                  <a:pt x="4072354" y="0"/>
                </a:lnTo>
                <a:lnTo>
                  <a:pt x="4072354" y="4072355"/>
                </a:lnTo>
                <a:lnTo>
                  <a:pt x="0" y="40723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3269775" y="1889822"/>
            <a:ext cx="4072355" cy="4072355"/>
          </a:xfrm>
          <a:custGeom>
            <a:avLst/>
            <a:gdLst/>
            <a:ahLst/>
            <a:cxnLst/>
            <a:rect r="r" b="b" t="t" l="l"/>
            <a:pathLst>
              <a:path h="4072355" w="4072355">
                <a:moveTo>
                  <a:pt x="0" y="0"/>
                </a:moveTo>
                <a:lnTo>
                  <a:pt x="4072355" y="0"/>
                </a:lnTo>
                <a:lnTo>
                  <a:pt x="4072355" y="4072355"/>
                </a:lnTo>
                <a:lnTo>
                  <a:pt x="0" y="40723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3852325" y="2454736"/>
            <a:ext cx="2942528" cy="294252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D9C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3022"/>
                </a:lnSpc>
              </a:pPr>
            </a:p>
          </p:txBody>
        </p:sp>
      </p:grpSp>
      <p:grpSp>
        <p:nvGrpSpPr>
          <p:cNvPr name="Group 9" id="9"/>
          <p:cNvGrpSpPr/>
          <p:nvPr/>
        </p:nvGrpSpPr>
        <p:grpSpPr>
          <a:xfrm rot="0">
            <a:off x="6456619" y="2454736"/>
            <a:ext cx="2942528" cy="294252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FDDB"/>
            </a:solidFill>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3022"/>
                </a:lnSpc>
              </a:pPr>
            </a:p>
          </p:txBody>
        </p:sp>
      </p:grpSp>
      <p:grpSp>
        <p:nvGrpSpPr>
          <p:cNvPr name="Group 12" id="12"/>
          <p:cNvGrpSpPr/>
          <p:nvPr/>
        </p:nvGrpSpPr>
        <p:grpSpPr>
          <a:xfrm rot="0">
            <a:off x="8864794" y="2454736"/>
            <a:ext cx="2942528" cy="294252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3022"/>
                </a:lnSpc>
              </a:pPr>
            </a:p>
          </p:txBody>
        </p:sp>
      </p:grpSp>
      <p:grpSp>
        <p:nvGrpSpPr>
          <p:cNvPr name="Group 15" id="15"/>
          <p:cNvGrpSpPr/>
          <p:nvPr/>
        </p:nvGrpSpPr>
        <p:grpSpPr>
          <a:xfrm rot="0">
            <a:off x="11469088" y="2454736"/>
            <a:ext cx="2942528" cy="294252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75688"/>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3022"/>
                </a:lnSpc>
              </a:pPr>
            </a:p>
          </p:txBody>
        </p:sp>
      </p:grpSp>
      <p:sp>
        <p:nvSpPr>
          <p:cNvPr name="Freeform 18" id="18"/>
          <p:cNvSpPr/>
          <p:nvPr/>
        </p:nvSpPr>
        <p:spPr>
          <a:xfrm flipH="false" flipV="false" rot="0">
            <a:off x="9380905" y="3034079"/>
            <a:ext cx="1910306" cy="1895979"/>
          </a:xfrm>
          <a:custGeom>
            <a:avLst/>
            <a:gdLst/>
            <a:ahLst/>
            <a:cxnLst/>
            <a:rect r="r" b="b" t="t" l="l"/>
            <a:pathLst>
              <a:path h="1895979" w="1910306">
                <a:moveTo>
                  <a:pt x="0" y="0"/>
                </a:moveTo>
                <a:lnTo>
                  <a:pt x="1910306" y="0"/>
                </a:lnTo>
                <a:lnTo>
                  <a:pt x="1910306" y="1895979"/>
                </a:lnTo>
                <a:lnTo>
                  <a:pt x="0" y="1895979"/>
                </a:lnTo>
                <a:lnTo>
                  <a:pt x="0" y="0"/>
                </a:lnTo>
                <a:close/>
              </a:path>
            </a:pathLst>
          </a:custGeom>
          <a:blipFill>
            <a:blip r:embed="rId10"/>
            <a:stretch>
              <a:fillRect l="0" t="0" r="0" b="0"/>
            </a:stretch>
          </a:blipFill>
        </p:spPr>
      </p:sp>
      <p:sp>
        <p:nvSpPr>
          <p:cNvPr name="Freeform 19" id="19"/>
          <p:cNvSpPr/>
          <p:nvPr/>
        </p:nvSpPr>
        <p:spPr>
          <a:xfrm flipH="false" flipV="false" rot="0">
            <a:off x="7052686" y="3034079"/>
            <a:ext cx="1750394" cy="1783841"/>
          </a:xfrm>
          <a:custGeom>
            <a:avLst/>
            <a:gdLst/>
            <a:ahLst/>
            <a:cxnLst/>
            <a:rect r="r" b="b" t="t" l="l"/>
            <a:pathLst>
              <a:path h="1783841" w="1750394">
                <a:moveTo>
                  <a:pt x="0" y="0"/>
                </a:moveTo>
                <a:lnTo>
                  <a:pt x="1750394" y="0"/>
                </a:lnTo>
                <a:lnTo>
                  <a:pt x="1750394" y="1783841"/>
                </a:lnTo>
                <a:lnTo>
                  <a:pt x="0" y="1783841"/>
                </a:lnTo>
                <a:lnTo>
                  <a:pt x="0" y="0"/>
                </a:lnTo>
                <a:close/>
              </a:path>
            </a:pathLst>
          </a:custGeom>
          <a:blipFill>
            <a:blip r:embed="rId11"/>
            <a:stretch>
              <a:fillRect l="0" t="0" r="0" b="0"/>
            </a:stretch>
          </a:blipFill>
        </p:spPr>
      </p:sp>
      <p:sp>
        <p:nvSpPr>
          <p:cNvPr name="Freeform 20" id="20"/>
          <p:cNvSpPr/>
          <p:nvPr/>
        </p:nvSpPr>
        <p:spPr>
          <a:xfrm flipH="false" flipV="false" rot="0">
            <a:off x="4378431" y="3118283"/>
            <a:ext cx="1855043" cy="1615433"/>
          </a:xfrm>
          <a:custGeom>
            <a:avLst/>
            <a:gdLst/>
            <a:ahLst/>
            <a:cxnLst/>
            <a:rect r="r" b="b" t="t" l="l"/>
            <a:pathLst>
              <a:path h="1615433" w="1855043">
                <a:moveTo>
                  <a:pt x="0" y="0"/>
                </a:moveTo>
                <a:lnTo>
                  <a:pt x="1855043" y="0"/>
                </a:lnTo>
                <a:lnTo>
                  <a:pt x="1855043" y="1615433"/>
                </a:lnTo>
                <a:lnTo>
                  <a:pt x="0" y="1615433"/>
                </a:lnTo>
                <a:lnTo>
                  <a:pt x="0" y="0"/>
                </a:lnTo>
                <a:close/>
              </a:path>
            </a:pathLst>
          </a:custGeom>
          <a:blipFill>
            <a:blip r:embed="rId12"/>
            <a:stretch>
              <a:fillRect l="0" t="0" r="0" b="0"/>
            </a:stretch>
          </a:blipFill>
        </p:spPr>
      </p:sp>
      <p:sp>
        <p:nvSpPr>
          <p:cNvPr name="Freeform 21" id="21"/>
          <p:cNvSpPr/>
          <p:nvPr/>
        </p:nvSpPr>
        <p:spPr>
          <a:xfrm flipH="false" flipV="false" rot="0">
            <a:off x="11946684" y="2852604"/>
            <a:ext cx="1987336" cy="2077454"/>
          </a:xfrm>
          <a:custGeom>
            <a:avLst/>
            <a:gdLst/>
            <a:ahLst/>
            <a:cxnLst/>
            <a:rect r="r" b="b" t="t" l="l"/>
            <a:pathLst>
              <a:path h="2077454" w="1987336">
                <a:moveTo>
                  <a:pt x="0" y="0"/>
                </a:moveTo>
                <a:lnTo>
                  <a:pt x="1987336" y="0"/>
                </a:lnTo>
                <a:lnTo>
                  <a:pt x="1987336" y="2077454"/>
                </a:lnTo>
                <a:lnTo>
                  <a:pt x="0" y="2077454"/>
                </a:lnTo>
                <a:lnTo>
                  <a:pt x="0" y="0"/>
                </a:lnTo>
                <a:close/>
              </a:path>
            </a:pathLst>
          </a:custGeom>
          <a:blipFill>
            <a:blip r:embed="rId13"/>
            <a:stretch>
              <a:fillRect l="0" t="0" r="0" b="0"/>
            </a:stretch>
          </a:blipFill>
        </p:spPr>
      </p:sp>
      <p:grpSp>
        <p:nvGrpSpPr>
          <p:cNvPr name="Group 22" id="22"/>
          <p:cNvGrpSpPr/>
          <p:nvPr/>
        </p:nvGrpSpPr>
        <p:grpSpPr>
          <a:xfrm rot="0">
            <a:off x="3416196" y="6364639"/>
            <a:ext cx="11929417" cy="2893661"/>
            <a:chOff x="0" y="0"/>
            <a:chExt cx="2365756" cy="573850"/>
          </a:xfrm>
        </p:grpSpPr>
        <p:sp>
          <p:nvSpPr>
            <p:cNvPr name="Freeform 23" id="23"/>
            <p:cNvSpPr/>
            <p:nvPr/>
          </p:nvSpPr>
          <p:spPr>
            <a:xfrm flipH="false" flipV="false" rot="0">
              <a:off x="0" y="0"/>
              <a:ext cx="2365756" cy="573850"/>
            </a:xfrm>
            <a:custGeom>
              <a:avLst/>
              <a:gdLst/>
              <a:ahLst/>
              <a:cxnLst/>
              <a:rect r="r" b="b" t="t" l="l"/>
              <a:pathLst>
                <a:path h="573850" w="2365756">
                  <a:moveTo>
                    <a:pt x="33098" y="0"/>
                  </a:moveTo>
                  <a:lnTo>
                    <a:pt x="2332659" y="0"/>
                  </a:lnTo>
                  <a:cubicBezTo>
                    <a:pt x="2341437" y="0"/>
                    <a:pt x="2349855" y="3487"/>
                    <a:pt x="2356062" y="9694"/>
                  </a:cubicBezTo>
                  <a:cubicBezTo>
                    <a:pt x="2362269" y="15901"/>
                    <a:pt x="2365756" y="24320"/>
                    <a:pt x="2365756" y="33098"/>
                  </a:cubicBezTo>
                  <a:lnTo>
                    <a:pt x="2365756" y="540752"/>
                  </a:lnTo>
                  <a:cubicBezTo>
                    <a:pt x="2365756" y="559032"/>
                    <a:pt x="2350938" y="573850"/>
                    <a:pt x="2332659" y="573850"/>
                  </a:cubicBezTo>
                  <a:lnTo>
                    <a:pt x="33098" y="573850"/>
                  </a:lnTo>
                  <a:cubicBezTo>
                    <a:pt x="24320" y="573850"/>
                    <a:pt x="15901" y="570363"/>
                    <a:pt x="9694" y="564156"/>
                  </a:cubicBezTo>
                  <a:cubicBezTo>
                    <a:pt x="3487" y="557949"/>
                    <a:pt x="0" y="549530"/>
                    <a:pt x="0" y="540752"/>
                  </a:cubicBezTo>
                  <a:lnTo>
                    <a:pt x="0" y="33098"/>
                  </a:lnTo>
                  <a:cubicBezTo>
                    <a:pt x="0" y="24320"/>
                    <a:pt x="3487" y="15901"/>
                    <a:pt x="9694" y="9694"/>
                  </a:cubicBezTo>
                  <a:cubicBezTo>
                    <a:pt x="15901" y="3487"/>
                    <a:pt x="24320" y="0"/>
                    <a:pt x="33098" y="0"/>
                  </a:cubicBezTo>
                  <a:close/>
                </a:path>
              </a:pathLst>
            </a:custGeom>
            <a:solidFill>
              <a:srgbClr val="311F4D"/>
            </a:solidFill>
          </p:spPr>
        </p:sp>
        <p:sp>
          <p:nvSpPr>
            <p:cNvPr name="TextBox 24" id="24"/>
            <p:cNvSpPr txBox="true"/>
            <p:nvPr/>
          </p:nvSpPr>
          <p:spPr>
            <a:xfrm>
              <a:off x="0" y="-19050"/>
              <a:ext cx="2365756" cy="592900"/>
            </a:xfrm>
            <a:prstGeom prst="rect">
              <a:avLst/>
            </a:prstGeom>
          </p:spPr>
          <p:txBody>
            <a:bodyPr anchor="ctr" rtlCol="false" tIns="50800" lIns="50800" bIns="50800" rIns="50800"/>
            <a:lstStyle/>
            <a:p>
              <a:pPr algn="ctr">
                <a:lnSpc>
                  <a:spcPts val="3022"/>
                </a:lnSpc>
              </a:pPr>
            </a:p>
          </p:txBody>
        </p:sp>
      </p:grpSp>
      <p:sp>
        <p:nvSpPr>
          <p:cNvPr name="TextBox 25" id="25"/>
          <p:cNvSpPr txBox="true"/>
          <p:nvPr/>
        </p:nvSpPr>
        <p:spPr>
          <a:xfrm rot="0">
            <a:off x="1028700" y="1089979"/>
            <a:ext cx="16230600" cy="765175"/>
          </a:xfrm>
          <a:prstGeom prst="rect">
            <a:avLst/>
          </a:prstGeom>
        </p:spPr>
        <p:txBody>
          <a:bodyPr anchor="t" rtlCol="false" tIns="0" lIns="0" bIns="0" rIns="0">
            <a:spAutoFit/>
          </a:bodyPr>
          <a:lstStyle/>
          <a:p>
            <a:pPr algn="ctr">
              <a:lnSpc>
                <a:spcPts val="6050"/>
              </a:lnSpc>
            </a:pPr>
            <a:r>
              <a:rPr lang="en-US" sz="5000">
                <a:solidFill>
                  <a:srgbClr val="FFFFFF"/>
                </a:solidFill>
                <a:latin typeface="Peace Sans"/>
              </a:rPr>
              <a:t>CÁLCULO DE LA FUNCIÓN G</a:t>
            </a:r>
          </a:p>
        </p:txBody>
      </p:sp>
      <p:sp>
        <p:nvSpPr>
          <p:cNvPr name="TextBox 26" id="26"/>
          <p:cNvSpPr txBox="true"/>
          <p:nvPr/>
        </p:nvSpPr>
        <p:spPr>
          <a:xfrm rot="0">
            <a:off x="4028437" y="6652595"/>
            <a:ext cx="10741419" cy="2279650"/>
          </a:xfrm>
          <a:prstGeom prst="rect">
            <a:avLst/>
          </a:prstGeom>
        </p:spPr>
        <p:txBody>
          <a:bodyPr anchor="t" rtlCol="false" tIns="0" lIns="0" bIns="0" rIns="0">
            <a:spAutoFit/>
          </a:bodyPr>
          <a:lstStyle/>
          <a:p>
            <a:pPr algn="ctr">
              <a:lnSpc>
                <a:spcPts val="4550"/>
              </a:lnSpc>
            </a:pPr>
            <a:r>
              <a:rPr lang="en-US" sz="3500" spc="175">
                <a:solidFill>
                  <a:srgbClr val="FFFFFF"/>
                </a:solidFill>
                <a:latin typeface="Montserrat Bold"/>
              </a:rPr>
              <a:t>Para cada nodo vecino </a:t>
            </a:r>
            <a:r>
              <a:rPr lang="en-US" sz="3500" spc="175">
                <a:solidFill>
                  <a:srgbClr val="FFFFFF"/>
                </a:solidFill>
                <a:latin typeface="Montserrat Bold Italics"/>
              </a:rPr>
              <a:t>n</a:t>
            </a:r>
            <a:r>
              <a:rPr lang="en-US" sz="3500" spc="175">
                <a:solidFill>
                  <a:srgbClr val="FFFFFF"/>
                </a:solidFill>
                <a:latin typeface="Montserrat Bold"/>
              </a:rPr>
              <a:t> al nodo que estamos desarrollando (</a:t>
            </a:r>
            <a:r>
              <a:rPr lang="en-US" sz="3500" spc="175">
                <a:solidFill>
                  <a:srgbClr val="FFFFFF"/>
                </a:solidFill>
                <a:latin typeface="Montserrat Bold Italics"/>
              </a:rPr>
              <a:t>actual</a:t>
            </a:r>
            <a:r>
              <a:rPr lang="en-US" sz="3500" spc="175">
                <a:solidFill>
                  <a:srgbClr val="FFFFFF"/>
                </a:solidFill>
                <a:latin typeface="Montserrat Bold"/>
              </a:rPr>
              <a:t>), </a:t>
            </a:r>
            <a:r>
              <a:rPr lang="en-US" sz="3500" spc="175">
                <a:solidFill>
                  <a:srgbClr val="FFFFFF"/>
                </a:solidFill>
                <a:latin typeface="Montserrat Bold Italics"/>
              </a:rPr>
              <a:t>g(n)</a:t>
            </a:r>
            <a:r>
              <a:rPr lang="en-US" sz="3500" spc="175">
                <a:solidFill>
                  <a:srgbClr val="FFFFFF"/>
                </a:solidFill>
                <a:latin typeface="Montserrat Bold"/>
              </a:rPr>
              <a:t> será la suma de </a:t>
            </a:r>
            <a:r>
              <a:rPr lang="en-US" sz="3500" spc="175">
                <a:solidFill>
                  <a:srgbClr val="FFFFFF"/>
                </a:solidFill>
                <a:latin typeface="Montserrat Bold Italics"/>
              </a:rPr>
              <a:t>g(actual)</a:t>
            </a:r>
            <a:r>
              <a:rPr lang="en-US" sz="3500" spc="175">
                <a:solidFill>
                  <a:srgbClr val="FFFFFF"/>
                </a:solidFill>
                <a:latin typeface="Montserrat Bold"/>
              </a:rPr>
              <a:t> con el peso de la conexión entre </a:t>
            </a:r>
            <a:r>
              <a:rPr lang="en-US" sz="3500" spc="175">
                <a:solidFill>
                  <a:srgbClr val="FFFFFF"/>
                </a:solidFill>
                <a:latin typeface="Montserrat Bold Italics"/>
              </a:rPr>
              <a:t>actual </a:t>
            </a:r>
            <a:r>
              <a:rPr lang="en-US" sz="3500" spc="175">
                <a:solidFill>
                  <a:srgbClr val="FFFFFF"/>
                </a:solidFill>
                <a:latin typeface="Montserrat Bold"/>
              </a:rPr>
              <a:t>y </a:t>
            </a:r>
            <a:r>
              <a:rPr lang="en-US" sz="3500" spc="175">
                <a:solidFill>
                  <a:srgbClr val="FFFFFF"/>
                </a:solidFill>
                <a:latin typeface="Montserrat Bold Italics"/>
              </a:rPr>
              <a:t>n </a:t>
            </a:r>
            <a:r>
              <a:rPr lang="en-US" sz="3500" spc="175">
                <a:solidFill>
                  <a:srgbClr val="FFFFFF"/>
                </a:solidFill>
                <a:latin typeface="Montserrat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A0A33"/>
        </a:solidFill>
      </p:bgPr>
    </p:bg>
    <p:spTree>
      <p:nvGrpSpPr>
        <p:cNvPr id="1" name=""/>
        <p:cNvGrpSpPr/>
        <p:nvPr/>
      </p:nvGrpSpPr>
      <p:grpSpPr>
        <a:xfrm>
          <a:off x="0" y="0"/>
          <a:ext cx="0" cy="0"/>
          <a:chOff x="0" y="0"/>
          <a:chExt cx="0" cy="0"/>
        </a:xfrm>
      </p:grpSpPr>
      <p:sp>
        <p:nvSpPr>
          <p:cNvPr name="Freeform 2" id="2"/>
          <p:cNvSpPr/>
          <p:nvPr/>
        </p:nvSpPr>
        <p:spPr>
          <a:xfrm flipH="false" flipV="false" rot="0">
            <a:off x="9458325" y="-148656"/>
            <a:ext cx="8963466" cy="10673507"/>
          </a:xfrm>
          <a:custGeom>
            <a:avLst/>
            <a:gdLst/>
            <a:ahLst/>
            <a:cxnLst/>
            <a:rect r="r" b="b" t="t" l="l"/>
            <a:pathLst>
              <a:path h="10673507" w="8963466">
                <a:moveTo>
                  <a:pt x="0" y="0"/>
                </a:moveTo>
                <a:lnTo>
                  <a:pt x="8963466" y="0"/>
                </a:lnTo>
                <a:lnTo>
                  <a:pt x="8963466" y="10673506"/>
                </a:lnTo>
                <a:lnTo>
                  <a:pt x="0" y="10673506"/>
                </a:lnTo>
                <a:lnTo>
                  <a:pt x="0" y="0"/>
                </a:lnTo>
                <a:close/>
              </a:path>
            </a:pathLst>
          </a:custGeom>
          <a:blipFill>
            <a:blip r:embed="rId2"/>
            <a:stretch>
              <a:fillRect l="-57848" t="0" r="-20544" b="0"/>
            </a:stretch>
          </a:blipFill>
        </p:spPr>
      </p:sp>
      <p:sp>
        <p:nvSpPr>
          <p:cNvPr name="TextBox 3" id="3"/>
          <p:cNvSpPr txBox="true"/>
          <p:nvPr/>
        </p:nvSpPr>
        <p:spPr>
          <a:xfrm rot="0">
            <a:off x="1028700" y="386064"/>
            <a:ext cx="7508866" cy="2289175"/>
          </a:xfrm>
          <a:prstGeom prst="rect">
            <a:avLst/>
          </a:prstGeom>
        </p:spPr>
        <p:txBody>
          <a:bodyPr anchor="t" rtlCol="false" tIns="0" lIns="0" bIns="0" rIns="0">
            <a:spAutoFit/>
          </a:bodyPr>
          <a:lstStyle/>
          <a:p>
            <a:pPr>
              <a:lnSpc>
                <a:spcPts val="6050"/>
              </a:lnSpc>
            </a:pPr>
            <a:r>
              <a:rPr lang="en-US" sz="5000">
                <a:solidFill>
                  <a:srgbClr val="FFFFFF"/>
                </a:solidFill>
                <a:latin typeface="Peace Sans"/>
              </a:rPr>
              <a:t>DETALLES DE LA IMPLEMENTACIÓN DEL ALGORITMO</a:t>
            </a:r>
          </a:p>
        </p:txBody>
      </p:sp>
      <p:sp>
        <p:nvSpPr>
          <p:cNvPr name="TextBox 4" id="4"/>
          <p:cNvSpPr txBox="true"/>
          <p:nvPr/>
        </p:nvSpPr>
        <p:spPr>
          <a:xfrm rot="0">
            <a:off x="2518573" y="6618698"/>
            <a:ext cx="5811718" cy="942397"/>
          </a:xfrm>
          <a:prstGeom prst="rect">
            <a:avLst/>
          </a:prstGeom>
        </p:spPr>
        <p:txBody>
          <a:bodyPr anchor="t" rtlCol="false" tIns="0" lIns="0" bIns="0" rIns="0">
            <a:spAutoFit/>
          </a:bodyPr>
          <a:lstStyle/>
          <a:p>
            <a:pPr>
              <a:lnSpc>
                <a:spcPts val="3741"/>
              </a:lnSpc>
            </a:pPr>
            <a:r>
              <a:rPr lang="en-US" sz="2878" spc="143">
                <a:solidFill>
                  <a:srgbClr val="FFFFFF"/>
                </a:solidFill>
                <a:latin typeface="Montserrat Bold"/>
              </a:rPr>
              <a:t>IMPLEMENTACIÓN ALTERNATIVA</a:t>
            </a:r>
          </a:p>
        </p:txBody>
      </p:sp>
      <p:sp>
        <p:nvSpPr>
          <p:cNvPr name="TextBox 5" id="5"/>
          <p:cNvSpPr txBox="true"/>
          <p:nvPr/>
        </p:nvSpPr>
        <p:spPr>
          <a:xfrm rot="0">
            <a:off x="2555118" y="3202636"/>
            <a:ext cx="5811718" cy="942397"/>
          </a:xfrm>
          <a:prstGeom prst="rect">
            <a:avLst/>
          </a:prstGeom>
        </p:spPr>
        <p:txBody>
          <a:bodyPr anchor="t" rtlCol="false" tIns="0" lIns="0" bIns="0" rIns="0">
            <a:spAutoFit/>
          </a:bodyPr>
          <a:lstStyle/>
          <a:p>
            <a:pPr>
              <a:lnSpc>
                <a:spcPts val="3741"/>
              </a:lnSpc>
            </a:pPr>
            <a:r>
              <a:rPr lang="en-US" sz="2878" spc="143">
                <a:solidFill>
                  <a:srgbClr val="FFFFFF"/>
                </a:solidFill>
                <a:latin typeface="Montserrat Bold"/>
              </a:rPr>
              <a:t>IMPLEMENTACIÓN TRADICIONAL</a:t>
            </a:r>
          </a:p>
        </p:txBody>
      </p:sp>
      <p:grpSp>
        <p:nvGrpSpPr>
          <p:cNvPr name="Group 6" id="6"/>
          <p:cNvGrpSpPr/>
          <p:nvPr/>
        </p:nvGrpSpPr>
        <p:grpSpPr>
          <a:xfrm rot="0">
            <a:off x="11918515" y="2823299"/>
            <a:ext cx="3909294" cy="4696779"/>
            <a:chOff x="0" y="0"/>
            <a:chExt cx="1090728" cy="1310443"/>
          </a:xfrm>
        </p:grpSpPr>
        <p:sp>
          <p:nvSpPr>
            <p:cNvPr name="Freeform 7" id="7"/>
            <p:cNvSpPr/>
            <p:nvPr/>
          </p:nvSpPr>
          <p:spPr>
            <a:xfrm flipH="false" flipV="false" rot="0">
              <a:off x="0" y="0"/>
              <a:ext cx="1090728" cy="1310443"/>
            </a:xfrm>
            <a:custGeom>
              <a:avLst/>
              <a:gdLst/>
              <a:ahLst/>
              <a:cxnLst/>
              <a:rect r="r" b="b" t="t" l="l"/>
              <a:pathLst>
                <a:path h="1310443" w="1090728">
                  <a:moveTo>
                    <a:pt x="99019" y="0"/>
                  </a:moveTo>
                  <a:lnTo>
                    <a:pt x="991708" y="0"/>
                  </a:lnTo>
                  <a:cubicBezTo>
                    <a:pt x="1017970" y="0"/>
                    <a:pt x="1043156" y="10432"/>
                    <a:pt x="1061726" y="29002"/>
                  </a:cubicBezTo>
                  <a:cubicBezTo>
                    <a:pt x="1080295" y="47572"/>
                    <a:pt x="1090728" y="72758"/>
                    <a:pt x="1090728" y="99019"/>
                  </a:cubicBezTo>
                  <a:lnTo>
                    <a:pt x="1090728" y="1211424"/>
                  </a:lnTo>
                  <a:cubicBezTo>
                    <a:pt x="1090728" y="1237685"/>
                    <a:pt x="1080295" y="1262871"/>
                    <a:pt x="1061726" y="1281441"/>
                  </a:cubicBezTo>
                  <a:cubicBezTo>
                    <a:pt x="1043156" y="1300011"/>
                    <a:pt x="1017970" y="1310443"/>
                    <a:pt x="991708" y="1310443"/>
                  </a:cubicBezTo>
                  <a:lnTo>
                    <a:pt x="99019" y="1310443"/>
                  </a:lnTo>
                  <a:cubicBezTo>
                    <a:pt x="72758" y="1310443"/>
                    <a:pt x="47572" y="1300011"/>
                    <a:pt x="29002" y="1281441"/>
                  </a:cubicBezTo>
                  <a:cubicBezTo>
                    <a:pt x="10432" y="1262871"/>
                    <a:pt x="0" y="1237685"/>
                    <a:pt x="0" y="1211424"/>
                  </a:cubicBezTo>
                  <a:lnTo>
                    <a:pt x="0" y="99019"/>
                  </a:lnTo>
                  <a:cubicBezTo>
                    <a:pt x="0" y="72758"/>
                    <a:pt x="10432" y="47572"/>
                    <a:pt x="29002" y="29002"/>
                  </a:cubicBezTo>
                  <a:cubicBezTo>
                    <a:pt x="47572" y="10432"/>
                    <a:pt x="72758" y="0"/>
                    <a:pt x="99019" y="0"/>
                  </a:cubicBezTo>
                  <a:close/>
                </a:path>
              </a:pathLst>
            </a:custGeom>
            <a:solidFill>
              <a:srgbClr val="37255B"/>
            </a:solidFill>
          </p:spPr>
        </p:sp>
        <p:sp>
          <p:nvSpPr>
            <p:cNvPr name="TextBox 8" id="8"/>
            <p:cNvSpPr txBox="true"/>
            <p:nvPr/>
          </p:nvSpPr>
          <p:spPr>
            <a:xfrm>
              <a:off x="0" y="-19050"/>
              <a:ext cx="1090728" cy="1329493"/>
            </a:xfrm>
            <a:prstGeom prst="rect">
              <a:avLst/>
            </a:prstGeom>
          </p:spPr>
          <p:txBody>
            <a:bodyPr anchor="ctr" rtlCol="false" tIns="50800" lIns="50800" bIns="50800" rIns="50800"/>
            <a:lstStyle/>
            <a:p>
              <a:pPr algn="ctr">
                <a:lnSpc>
                  <a:spcPts val="3022"/>
                </a:lnSpc>
              </a:pPr>
            </a:p>
          </p:txBody>
        </p:sp>
      </p:grpSp>
      <p:grpSp>
        <p:nvGrpSpPr>
          <p:cNvPr name="Group 9" id="9"/>
          <p:cNvGrpSpPr/>
          <p:nvPr/>
        </p:nvGrpSpPr>
        <p:grpSpPr>
          <a:xfrm rot="0">
            <a:off x="842879" y="6874181"/>
            <a:ext cx="1373828" cy="1373828"/>
            <a:chOff x="0" y="0"/>
            <a:chExt cx="1831771" cy="1831771"/>
          </a:xfrm>
        </p:grpSpPr>
        <p:grpSp>
          <p:nvGrpSpPr>
            <p:cNvPr name="Group 10" id="10"/>
            <p:cNvGrpSpPr/>
            <p:nvPr/>
          </p:nvGrpSpPr>
          <p:grpSpPr>
            <a:xfrm rot="0">
              <a:off x="0" y="0"/>
              <a:ext cx="1831771" cy="1831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93491"/>
              </a:soli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3022"/>
                  </a:lnSpc>
                </a:pPr>
              </a:p>
            </p:txBody>
          </p:sp>
        </p:grpSp>
        <p:sp>
          <p:nvSpPr>
            <p:cNvPr name="Freeform 13" id="13"/>
            <p:cNvSpPr/>
            <p:nvPr/>
          </p:nvSpPr>
          <p:spPr>
            <a:xfrm flipH="false" flipV="false" rot="0">
              <a:off x="379859" y="331487"/>
              <a:ext cx="1072052" cy="1077932"/>
            </a:xfrm>
            <a:custGeom>
              <a:avLst/>
              <a:gdLst/>
              <a:ahLst/>
              <a:cxnLst/>
              <a:rect r="r" b="b" t="t" l="l"/>
              <a:pathLst>
                <a:path h="1077932" w="1072052">
                  <a:moveTo>
                    <a:pt x="0" y="0"/>
                  </a:moveTo>
                  <a:lnTo>
                    <a:pt x="1072053" y="0"/>
                  </a:lnTo>
                  <a:lnTo>
                    <a:pt x="1072053" y="1077932"/>
                  </a:lnTo>
                  <a:lnTo>
                    <a:pt x="0" y="10779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4" id="14"/>
          <p:cNvGrpSpPr/>
          <p:nvPr/>
        </p:nvGrpSpPr>
        <p:grpSpPr>
          <a:xfrm rot="0">
            <a:off x="879425" y="3544957"/>
            <a:ext cx="1373828" cy="1373828"/>
            <a:chOff x="0" y="0"/>
            <a:chExt cx="1831771" cy="1831771"/>
          </a:xfrm>
        </p:grpSpPr>
        <p:grpSp>
          <p:nvGrpSpPr>
            <p:cNvPr name="Group 15" id="15"/>
            <p:cNvGrpSpPr/>
            <p:nvPr/>
          </p:nvGrpSpPr>
          <p:grpSpPr>
            <a:xfrm rot="0">
              <a:off x="0" y="0"/>
              <a:ext cx="1831771" cy="183177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084CC"/>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3022"/>
                  </a:lnSpc>
                </a:pPr>
              </a:p>
            </p:txBody>
          </p:sp>
        </p:grpSp>
        <p:sp>
          <p:nvSpPr>
            <p:cNvPr name="Freeform 18" id="18"/>
            <p:cNvSpPr/>
            <p:nvPr/>
          </p:nvSpPr>
          <p:spPr>
            <a:xfrm flipH="false" flipV="false" rot="0">
              <a:off x="379859" y="379859"/>
              <a:ext cx="1072052" cy="1072052"/>
            </a:xfrm>
            <a:custGeom>
              <a:avLst/>
              <a:gdLst/>
              <a:ahLst/>
              <a:cxnLst/>
              <a:rect r="r" b="b" t="t" l="l"/>
              <a:pathLst>
                <a:path h="1072052" w="1072052">
                  <a:moveTo>
                    <a:pt x="0" y="0"/>
                  </a:moveTo>
                  <a:lnTo>
                    <a:pt x="1072053" y="0"/>
                  </a:lnTo>
                  <a:lnTo>
                    <a:pt x="1072053" y="1072053"/>
                  </a:lnTo>
                  <a:lnTo>
                    <a:pt x="0" y="1072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9" id="19"/>
          <p:cNvSpPr txBox="true"/>
          <p:nvPr/>
        </p:nvSpPr>
        <p:spPr>
          <a:xfrm rot="0">
            <a:off x="12317254" y="3183562"/>
            <a:ext cx="3111817" cy="4083050"/>
          </a:xfrm>
          <a:prstGeom prst="rect">
            <a:avLst/>
          </a:prstGeom>
        </p:spPr>
        <p:txBody>
          <a:bodyPr anchor="t" rtlCol="false" tIns="0" lIns="0" bIns="0" rIns="0">
            <a:spAutoFit/>
          </a:bodyPr>
          <a:lstStyle/>
          <a:p>
            <a:pPr algn="ctr">
              <a:lnSpc>
                <a:spcPts val="3249"/>
              </a:lnSpc>
            </a:pPr>
            <a:r>
              <a:rPr lang="en-US" sz="2499">
                <a:solidFill>
                  <a:srgbClr val="FFFFFF"/>
                </a:solidFill>
                <a:latin typeface="Montserrat Bold"/>
              </a:rPr>
              <a:t>A pesar de ser implementaciones diferentes, ambas funcionan exactamente igual y producen los mismos pasos intermedios, y el mismo camino final</a:t>
            </a:r>
          </a:p>
        </p:txBody>
      </p:sp>
      <p:sp>
        <p:nvSpPr>
          <p:cNvPr name="TextBox 20" id="20"/>
          <p:cNvSpPr txBox="true"/>
          <p:nvPr/>
        </p:nvSpPr>
        <p:spPr>
          <a:xfrm rot="0">
            <a:off x="2518573" y="7762186"/>
            <a:ext cx="6168268" cy="2185209"/>
          </a:xfrm>
          <a:prstGeom prst="rect">
            <a:avLst/>
          </a:prstGeom>
        </p:spPr>
        <p:txBody>
          <a:bodyPr anchor="t" rtlCol="false" tIns="0" lIns="0" bIns="0" rIns="0">
            <a:spAutoFit/>
          </a:bodyPr>
          <a:lstStyle/>
          <a:p>
            <a:pPr>
              <a:lnSpc>
                <a:spcPts val="3492"/>
              </a:lnSpc>
            </a:pPr>
            <a:r>
              <a:rPr lang="en-US" sz="2686" spc="134">
                <a:solidFill>
                  <a:srgbClr val="FFFFFF"/>
                </a:solidFill>
                <a:latin typeface="Montserrat"/>
              </a:rPr>
              <a:t>Esta implementación del algoritmo no utiliza una lista cerrada. Está basado en un pseudocódigo visto en </a:t>
            </a:r>
            <a:r>
              <a:rPr lang="en-US" sz="2686" spc="134">
                <a:solidFill>
                  <a:srgbClr val="FFFFFF"/>
                </a:solidFill>
                <a:latin typeface="Montserrat Italics"/>
              </a:rPr>
              <a:t>Wikipedia</a:t>
            </a:r>
          </a:p>
        </p:txBody>
      </p:sp>
      <p:sp>
        <p:nvSpPr>
          <p:cNvPr name="TextBox 21" id="21"/>
          <p:cNvSpPr txBox="true"/>
          <p:nvPr/>
        </p:nvSpPr>
        <p:spPr>
          <a:xfrm rot="0">
            <a:off x="2555118" y="4345826"/>
            <a:ext cx="6168268" cy="1748997"/>
          </a:xfrm>
          <a:prstGeom prst="rect">
            <a:avLst/>
          </a:prstGeom>
        </p:spPr>
        <p:txBody>
          <a:bodyPr anchor="t" rtlCol="false" tIns="0" lIns="0" bIns="0" rIns="0">
            <a:spAutoFit/>
          </a:bodyPr>
          <a:lstStyle/>
          <a:p>
            <a:pPr>
              <a:lnSpc>
                <a:spcPts val="3492"/>
              </a:lnSpc>
            </a:pPr>
            <a:r>
              <a:rPr lang="en-US" sz="2686" spc="134">
                <a:solidFill>
                  <a:srgbClr val="FFFFFF"/>
                </a:solidFill>
                <a:latin typeface="Montserrat"/>
              </a:rPr>
              <a:t>Realizamos una implementación tradicional del algoritmo utilizando una lista abierta y una lista cerrada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A0A33"/>
        </a:solidFill>
      </p:bgPr>
    </p:bg>
    <p:spTree>
      <p:nvGrpSpPr>
        <p:cNvPr id="1" name=""/>
        <p:cNvGrpSpPr/>
        <p:nvPr/>
      </p:nvGrpSpPr>
      <p:grpSpPr>
        <a:xfrm>
          <a:off x="0" y="0"/>
          <a:ext cx="0" cy="0"/>
          <a:chOff x="0" y="0"/>
          <a:chExt cx="0" cy="0"/>
        </a:xfrm>
      </p:grpSpPr>
      <p:sp>
        <p:nvSpPr>
          <p:cNvPr name="Freeform 2" id="2"/>
          <p:cNvSpPr/>
          <p:nvPr/>
        </p:nvSpPr>
        <p:spPr>
          <a:xfrm flipH="false" flipV="false" rot="0">
            <a:off x="9442829" y="-148656"/>
            <a:ext cx="8978962" cy="10673507"/>
          </a:xfrm>
          <a:custGeom>
            <a:avLst/>
            <a:gdLst/>
            <a:ahLst/>
            <a:cxnLst/>
            <a:rect r="r" b="b" t="t" l="l"/>
            <a:pathLst>
              <a:path h="10673507" w="8978962">
                <a:moveTo>
                  <a:pt x="0" y="0"/>
                </a:moveTo>
                <a:lnTo>
                  <a:pt x="8978962" y="0"/>
                </a:lnTo>
                <a:lnTo>
                  <a:pt x="8978962" y="10673506"/>
                </a:lnTo>
                <a:lnTo>
                  <a:pt x="0" y="10673506"/>
                </a:lnTo>
                <a:lnTo>
                  <a:pt x="0" y="0"/>
                </a:lnTo>
                <a:close/>
              </a:path>
            </a:pathLst>
          </a:custGeom>
          <a:blipFill>
            <a:blip r:embed="rId2"/>
            <a:stretch>
              <a:fillRect l="-51321" t="0" r="-26987" b="0"/>
            </a:stretch>
          </a:blipFill>
        </p:spPr>
      </p:sp>
      <p:sp>
        <p:nvSpPr>
          <p:cNvPr name="TextBox 3" id="3"/>
          <p:cNvSpPr txBox="true"/>
          <p:nvPr/>
        </p:nvSpPr>
        <p:spPr>
          <a:xfrm rot="0">
            <a:off x="1028700" y="708979"/>
            <a:ext cx="8115300" cy="2289175"/>
          </a:xfrm>
          <a:prstGeom prst="rect">
            <a:avLst/>
          </a:prstGeom>
        </p:spPr>
        <p:txBody>
          <a:bodyPr anchor="t" rtlCol="false" tIns="0" lIns="0" bIns="0" rIns="0">
            <a:spAutoFit/>
          </a:bodyPr>
          <a:lstStyle/>
          <a:p>
            <a:pPr>
              <a:lnSpc>
                <a:spcPts val="6050"/>
              </a:lnSpc>
            </a:pPr>
            <a:r>
              <a:rPr lang="en-US" sz="5000">
                <a:solidFill>
                  <a:srgbClr val="FFFFFF"/>
                </a:solidFill>
                <a:latin typeface="Peace Sans"/>
              </a:rPr>
              <a:t>DIFICULTADES EN LA REALIZACIÓN DEL PROYECTO</a:t>
            </a:r>
          </a:p>
        </p:txBody>
      </p:sp>
      <p:sp>
        <p:nvSpPr>
          <p:cNvPr name="TextBox 4" id="4"/>
          <p:cNvSpPr txBox="true"/>
          <p:nvPr/>
        </p:nvSpPr>
        <p:spPr>
          <a:xfrm rot="0">
            <a:off x="1028700" y="3615513"/>
            <a:ext cx="7720991" cy="715010"/>
          </a:xfrm>
          <a:prstGeom prst="rect">
            <a:avLst/>
          </a:prstGeom>
        </p:spPr>
        <p:txBody>
          <a:bodyPr anchor="t" rtlCol="false" tIns="0" lIns="0" bIns="0" rIns="0">
            <a:spAutoFit/>
          </a:bodyPr>
          <a:lstStyle/>
          <a:p>
            <a:pPr>
              <a:lnSpc>
                <a:spcPts val="2859"/>
              </a:lnSpc>
            </a:pPr>
            <a:r>
              <a:rPr lang="en-US" sz="2199" spc="109">
                <a:solidFill>
                  <a:srgbClr val="FFFFFF"/>
                </a:solidFill>
                <a:latin typeface="Montserrat"/>
              </a:rPr>
              <a:t>Empezamos implementando el MST, pero luego nos decantamos por la distancia euclídea</a:t>
            </a:r>
          </a:p>
        </p:txBody>
      </p:sp>
      <p:sp>
        <p:nvSpPr>
          <p:cNvPr name="TextBox 5" id="5"/>
          <p:cNvSpPr txBox="true"/>
          <p:nvPr/>
        </p:nvSpPr>
        <p:spPr>
          <a:xfrm rot="0">
            <a:off x="1028700" y="3152572"/>
            <a:ext cx="7720991" cy="379095"/>
          </a:xfrm>
          <a:prstGeom prst="rect">
            <a:avLst/>
          </a:prstGeom>
        </p:spPr>
        <p:txBody>
          <a:bodyPr anchor="t" rtlCol="false" tIns="0" lIns="0" bIns="0" rIns="0">
            <a:spAutoFit/>
          </a:bodyPr>
          <a:lstStyle/>
          <a:p>
            <a:pPr>
              <a:lnSpc>
                <a:spcPts val="3120"/>
              </a:lnSpc>
            </a:pPr>
            <a:r>
              <a:rPr lang="en-US" sz="2400" spc="120">
                <a:solidFill>
                  <a:srgbClr val="FFFFFF"/>
                </a:solidFill>
                <a:latin typeface="Montserrat Bold"/>
              </a:rPr>
              <a:t>DECISIÓN DE LA HEURÍSTICA</a:t>
            </a:r>
          </a:p>
        </p:txBody>
      </p:sp>
      <p:sp>
        <p:nvSpPr>
          <p:cNvPr name="AutoShape 6" id="6"/>
          <p:cNvSpPr/>
          <p:nvPr/>
        </p:nvSpPr>
        <p:spPr>
          <a:xfrm flipH="true">
            <a:off x="1028700" y="4649460"/>
            <a:ext cx="7720991" cy="0"/>
          </a:xfrm>
          <a:prstGeom prst="line">
            <a:avLst/>
          </a:prstGeom>
          <a:ln cap="flat" w="9525">
            <a:solidFill>
              <a:srgbClr val="FFFFFF"/>
            </a:solidFill>
            <a:prstDash val="lgDash"/>
            <a:headEnd type="none" len="sm" w="sm"/>
            <a:tailEnd type="none" len="sm" w="sm"/>
          </a:ln>
        </p:spPr>
      </p:sp>
      <p:sp>
        <p:nvSpPr>
          <p:cNvPr name="AutoShape 7" id="7"/>
          <p:cNvSpPr/>
          <p:nvPr/>
        </p:nvSpPr>
        <p:spPr>
          <a:xfrm flipH="true">
            <a:off x="1028700" y="6387334"/>
            <a:ext cx="7720991" cy="0"/>
          </a:xfrm>
          <a:prstGeom prst="line">
            <a:avLst/>
          </a:prstGeom>
          <a:ln cap="flat" w="9525">
            <a:solidFill>
              <a:srgbClr val="FFFFFF"/>
            </a:solidFill>
            <a:prstDash val="lgDash"/>
            <a:headEnd type="none" len="sm" w="sm"/>
            <a:tailEnd type="none" len="sm" w="sm"/>
          </a:ln>
        </p:spPr>
      </p:sp>
      <p:sp>
        <p:nvSpPr>
          <p:cNvPr name="AutoShape 8" id="8"/>
          <p:cNvSpPr/>
          <p:nvPr/>
        </p:nvSpPr>
        <p:spPr>
          <a:xfrm flipH="true">
            <a:off x="1028700" y="8164472"/>
            <a:ext cx="7720991" cy="0"/>
          </a:xfrm>
          <a:prstGeom prst="line">
            <a:avLst/>
          </a:prstGeom>
          <a:ln cap="flat" w="9525">
            <a:solidFill>
              <a:srgbClr val="FFFFFF"/>
            </a:solidFill>
            <a:prstDash val="lgDash"/>
            <a:headEnd type="none" len="sm" w="sm"/>
            <a:tailEnd type="none" len="sm" w="sm"/>
          </a:ln>
        </p:spPr>
      </p:sp>
      <p:sp>
        <p:nvSpPr>
          <p:cNvPr name="TextBox 9" id="9"/>
          <p:cNvSpPr txBox="true"/>
          <p:nvPr/>
        </p:nvSpPr>
        <p:spPr>
          <a:xfrm rot="0">
            <a:off x="1028700" y="4893693"/>
            <a:ext cx="7720991" cy="379095"/>
          </a:xfrm>
          <a:prstGeom prst="rect">
            <a:avLst/>
          </a:prstGeom>
        </p:spPr>
        <p:txBody>
          <a:bodyPr anchor="t" rtlCol="false" tIns="0" lIns="0" bIns="0" rIns="0">
            <a:spAutoFit/>
          </a:bodyPr>
          <a:lstStyle/>
          <a:p>
            <a:pPr>
              <a:lnSpc>
                <a:spcPts val="3120"/>
              </a:lnSpc>
            </a:pPr>
            <a:r>
              <a:rPr lang="en-US" sz="2400" spc="120">
                <a:solidFill>
                  <a:srgbClr val="FFFFFF"/>
                </a:solidFill>
                <a:latin typeface="Montserrat Bold"/>
              </a:rPr>
              <a:t>¿OPTIMIZAR DISTANCIA O TIEMPO?</a:t>
            </a:r>
          </a:p>
        </p:txBody>
      </p:sp>
      <p:sp>
        <p:nvSpPr>
          <p:cNvPr name="TextBox 10" id="10"/>
          <p:cNvSpPr txBox="true"/>
          <p:nvPr/>
        </p:nvSpPr>
        <p:spPr>
          <a:xfrm rot="0">
            <a:off x="1028700" y="6599545"/>
            <a:ext cx="7720991" cy="379095"/>
          </a:xfrm>
          <a:prstGeom prst="rect">
            <a:avLst/>
          </a:prstGeom>
        </p:spPr>
        <p:txBody>
          <a:bodyPr anchor="t" rtlCol="false" tIns="0" lIns="0" bIns="0" rIns="0">
            <a:spAutoFit/>
          </a:bodyPr>
          <a:lstStyle/>
          <a:p>
            <a:pPr>
              <a:lnSpc>
                <a:spcPts val="3120"/>
              </a:lnSpc>
            </a:pPr>
            <a:r>
              <a:rPr lang="en-US" sz="2400" spc="120">
                <a:solidFill>
                  <a:srgbClr val="FFFFFF"/>
                </a:solidFill>
                <a:latin typeface="Montserrat Bold"/>
              </a:rPr>
              <a:t>CONSTRUCCIÓN DEL GRAFO Y DE LA UI</a:t>
            </a:r>
          </a:p>
        </p:txBody>
      </p:sp>
      <p:sp>
        <p:nvSpPr>
          <p:cNvPr name="TextBox 11" id="11"/>
          <p:cNvSpPr txBox="true"/>
          <p:nvPr/>
        </p:nvSpPr>
        <p:spPr>
          <a:xfrm rot="0">
            <a:off x="1028700" y="8326746"/>
            <a:ext cx="7720991" cy="379095"/>
          </a:xfrm>
          <a:prstGeom prst="rect">
            <a:avLst/>
          </a:prstGeom>
        </p:spPr>
        <p:txBody>
          <a:bodyPr anchor="t" rtlCol="false" tIns="0" lIns="0" bIns="0" rIns="0">
            <a:spAutoFit/>
          </a:bodyPr>
          <a:lstStyle/>
          <a:p>
            <a:pPr>
              <a:lnSpc>
                <a:spcPts val="3120"/>
              </a:lnSpc>
            </a:pPr>
            <a:r>
              <a:rPr lang="en-US" sz="2400" spc="120">
                <a:solidFill>
                  <a:srgbClr val="FFFFFF"/>
                </a:solidFill>
                <a:latin typeface="Montserrat Bold"/>
              </a:rPr>
              <a:t>OBTENCIÓN DE DATOS</a:t>
            </a:r>
          </a:p>
        </p:txBody>
      </p:sp>
      <p:sp>
        <p:nvSpPr>
          <p:cNvPr name="TextBox 12" id="12"/>
          <p:cNvSpPr txBox="true"/>
          <p:nvPr/>
        </p:nvSpPr>
        <p:spPr>
          <a:xfrm rot="0">
            <a:off x="1028700" y="5354824"/>
            <a:ext cx="7720991" cy="715010"/>
          </a:xfrm>
          <a:prstGeom prst="rect">
            <a:avLst/>
          </a:prstGeom>
        </p:spPr>
        <p:txBody>
          <a:bodyPr anchor="t" rtlCol="false" tIns="0" lIns="0" bIns="0" rIns="0">
            <a:spAutoFit/>
          </a:bodyPr>
          <a:lstStyle/>
          <a:p>
            <a:pPr>
              <a:lnSpc>
                <a:spcPts val="2859"/>
              </a:lnSpc>
            </a:pPr>
            <a:r>
              <a:rPr lang="en-US" sz="2199" spc="109">
                <a:solidFill>
                  <a:srgbClr val="FFFFFF"/>
                </a:solidFill>
                <a:latin typeface="Montserrat"/>
              </a:rPr>
              <a:t>Decidimos optimizar la distancia entre un nodo origen y destino, frente a optimizar el tiempo </a:t>
            </a:r>
          </a:p>
        </p:txBody>
      </p:sp>
      <p:sp>
        <p:nvSpPr>
          <p:cNvPr name="TextBox 13" id="13"/>
          <p:cNvSpPr txBox="true"/>
          <p:nvPr/>
        </p:nvSpPr>
        <p:spPr>
          <a:xfrm rot="0">
            <a:off x="1028700" y="7084843"/>
            <a:ext cx="7720991" cy="715010"/>
          </a:xfrm>
          <a:prstGeom prst="rect">
            <a:avLst/>
          </a:prstGeom>
        </p:spPr>
        <p:txBody>
          <a:bodyPr anchor="t" rtlCol="false" tIns="0" lIns="0" bIns="0" rIns="0">
            <a:spAutoFit/>
          </a:bodyPr>
          <a:lstStyle/>
          <a:p>
            <a:pPr>
              <a:lnSpc>
                <a:spcPts val="2859"/>
              </a:lnSpc>
            </a:pPr>
            <a:r>
              <a:rPr lang="en-US" sz="2199" spc="109">
                <a:solidFill>
                  <a:srgbClr val="FFFFFF"/>
                </a:solidFill>
                <a:latin typeface="Montserrat"/>
              </a:rPr>
              <a:t>Hemos construido el grafo con una librería llamada </a:t>
            </a:r>
            <a:r>
              <a:rPr lang="en-US" sz="2199" spc="109">
                <a:solidFill>
                  <a:srgbClr val="FFFFFF"/>
                </a:solidFill>
                <a:latin typeface="Montserrat Italics"/>
              </a:rPr>
              <a:t>igraph</a:t>
            </a:r>
            <a:r>
              <a:rPr lang="en-US" sz="2199" spc="109">
                <a:solidFill>
                  <a:srgbClr val="FFFFFF"/>
                </a:solidFill>
                <a:latin typeface="Montserrat"/>
              </a:rPr>
              <a:t>, y la UI con otra llamada </a:t>
            </a:r>
            <a:r>
              <a:rPr lang="en-US" sz="2199" spc="109">
                <a:solidFill>
                  <a:srgbClr val="FFFFFF"/>
                </a:solidFill>
                <a:latin typeface="Montserrat Italics"/>
              </a:rPr>
              <a:t>pygame</a:t>
            </a:r>
          </a:p>
        </p:txBody>
      </p:sp>
      <p:sp>
        <p:nvSpPr>
          <p:cNvPr name="TextBox 14" id="14"/>
          <p:cNvSpPr txBox="true"/>
          <p:nvPr/>
        </p:nvSpPr>
        <p:spPr>
          <a:xfrm rot="0">
            <a:off x="1028700" y="8791566"/>
            <a:ext cx="7720991" cy="1076960"/>
          </a:xfrm>
          <a:prstGeom prst="rect">
            <a:avLst/>
          </a:prstGeom>
        </p:spPr>
        <p:txBody>
          <a:bodyPr anchor="t" rtlCol="false" tIns="0" lIns="0" bIns="0" rIns="0">
            <a:spAutoFit/>
          </a:bodyPr>
          <a:lstStyle/>
          <a:p>
            <a:pPr>
              <a:lnSpc>
                <a:spcPts val="2859"/>
              </a:lnSpc>
            </a:pPr>
            <a:r>
              <a:rPr lang="en-US" sz="2199" spc="109">
                <a:solidFill>
                  <a:srgbClr val="FFFFFF"/>
                </a:solidFill>
                <a:latin typeface="Montserrat"/>
              </a:rPr>
              <a:t>Luego de decidirnos por la optimización en distancia, reunir los datos de los pesos entre nodos contiguos fue una tarea tediosa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48599" y="5355572"/>
            <a:ext cx="11615796" cy="11449621"/>
          </a:xfrm>
          <a:custGeom>
            <a:avLst/>
            <a:gdLst/>
            <a:ahLst/>
            <a:cxnLst/>
            <a:rect r="r" b="b" t="t" l="l"/>
            <a:pathLst>
              <a:path h="11449621" w="11615796">
                <a:moveTo>
                  <a:pt x="0" y="0"/>
                </a:moveTo>
                <a:lnTo>
                  <a:pt x="11615796" y="0"/>
                </a:lnTo>
                <a:lnTo>
                  <a:pt x="11615796" y="11449621"/>
                </a:lnTo>
                <a:lnTo>
                  <a:pt x="0" y="11449621"/>
                </a:lnTo>
                <a:lnTo>
                  <a:pt x="0" y="0"/>
                </a:lnTo>
                <a:close/>
              </a:path>
            </a:pathLst>
          </a:custGeom>
          <a:blipFill>
            <a:blip r:embed="rId3"/>
            <a:stretch>
              <a:fillRect l="-215" t="0" r="0" b="-1566"/>
            </a:stretch>
          </a:blipFill>
        </p:spPr>
      </p:sp>
      <p:sp>
        <p:nvSpPr>
          <p:cNvPr name="TextBox 4" id="4"/>
          <p:cNvSpPr txBox="true"/>
          <p:nvPr/>
        </p:nvSpPr>
        <p:spPr>
          <a:xfrm rot="0">
            <a:off x="2009557" y="2496423"/>
            <a:ext cx="14268886" cy="1067435"/>
          </a:xfrm>
          <a:prstGeom prst="rect">
            <a:avLst/>
          </a:prstGeom>
        </p:spPr>
        <p:txBody>
          <a:bodyPr anchor="t" rtlCol="false" tIns="0" lIns="0" bIns="0" rIns="0">
            <a:spAutoFit/>
          </a:bodyPr>
          <a:lstStyle/>
          <a:p>
            <a:pPr algn="ctr">
              <a:lnSpc>
                <a:spcPts val="8469"/>
              </a:lnSpc>
            </a:pPr>
            <a:r>
              <a:rPr lang="en-US" sz="6999">
                <a:solidFill>
                  <a:srgbClr val="FFFFFF"/>
                </a:solidFill>
                <a:latin typeface="Peace Sans"/>
              </a:rPr>
              <a:t>SENTIMIENTOS EN EL EQUIPO</a:t>
            </a:r>
          </a:p>
        </p:txBody>
      </p:sp>
      <p:sp>
        <p:nvSpPr>
          <p:cNvPr name="TextBox 5" id="5"/>
          <p:cNvSpPr txBox="true"/>
          <p:nvPr/>
        </p:nvSpPr>
        <p:spPr>
          <a:xfrm rot="0">
            <a:off x="2009557" y="3872340"/>
            <a:ext cx="14268450" cy="1136650"/>
          </a:xfrm>
          <a:prstGeom prst="rect">
            <a:avLst/>
          </a:prstGeom>
        </p:spPr>
        <p:txBody>
          <a:bodyPr anchor="t" rtlCol="false" tIns="0" lIns="0" bIns="0" rIns="0">
            <a:spAutoFit/>
          </a:bodyPr>
          <a:lstStyle/>
          <a:p>
            <a:pPr algn="ctr">
              <a:lnSpc>
                <a:spcPts val="4550"/>
              </a:lnSpc>
            </a:pPr>
            <a:r>
              <a:rPr lang="en-US" sz="3500">
                <a:solidFill>
                  <a:srgbClr val="67D3CD"/>
                </a:solidFill>
                <a:latin typeface="Montserrat"/>
              </a:rPr>
              <a:t>¿Qué hemos aprendido? ¿Cómo nos hemos organizado? ¿Qué dificultades hemos superado? ¿Cómo nos hemos relacionado?</a:t>
            </a:r>
          </a:p>
        </p:txBody>
      </p:sp>
      <p:sp>
        <p:nvSpPr>
          <p:cNvPr name="Freeform 6" id="6"/>
          <p:cNvSpPr/>
          <p:nvPr/>
        </p:nvSpPr>
        <p:spPr>
          <a:xfrm flipH="false" flipV="false" rot="0">
            <a:off x="12772711" y="-4386232"/>
            <a:ext cx="11651684" cy="11651684"/>
          </a:xfrm>
          <a:custGeom>
            <a:avLst/>
            <a:gdLst/>
            <a:ahLst/>
            <a:cxnLst/>
            <a:rect r="r" b="b" t="t" l="l"/>
            <a:pathLst>
              <a:path h="11651684" w="11651684">
                <a:moveTo>
                  <a:pt x="0" y="0"/>
                </a:moveTo>
                <a:lnTo>
                  <a:pt x="11651684" y="0"/>
                </a:lnTo>
                <a:lnTo>
                  <a:pt x="11651684" y="11651684"/>
                </a:lnTo>
                <a:lnTo>
                  <a:pt x="0" y="11651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540991" y="4046334"/>
            <a:ext cx="11651684" cy="11651684"/>
          </a:xfrm>
          <a:custGeom>
            <a:avLst/>
            <a:gdLst/>
            <a:ahLst/>
            <a:cxnLst/>
            <a:rect r="r" b="b" t="t" l="l"/>
            <a:pathLst>
              <a:path h="11651684" w="11651684">
                <a:moveTo>
                  <a:pt x="0" y="0"/>
                </a:moveTo>
                <a:lnTo>
                  <a:pt x="11651684" y="0"/>
                </a:lnTo>
                <a:lnTo>
                  <a:pt x="11651684" y="11651684"/>
                </a:lnTo>
                <a:lnTo>
                  <a:pt x="0" y="116516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933090">
            <a:off x="-5940312" y="-3090567"/>
            <a:ext cx="8326113" cy="7250657"/>
          </a:xfrm>
          <a:custGeom>
            <a:avLst/>
            <a:gdLst/>
            <a:ahLst/>
            <a:cxnLst/>
            <a:rect r="r" b="b" t="t" l="l"/>
            <a:pathLst>
              <a:path h="7250657" w="8326113">
                <a:moveTo>
                  <a:pt x="0" y="0"/>
                </a:moveTo>
                <a:lnTo>
                  <a:pt x="8326113" y="0"/>
                </a:lnTo>
                <a:lnTo>
                  <a:pt x="8326113" y="7250656"/>
                </a:lnTo>
                <a:lnTo>
                  <a:pt x="0" y="7250656"/>
                </a:lnTo>
                <a:lnTo>
                  <a:pt x="0" y="0"/>
                </a:lnTo>
                <a:close/>
              </a:path>
            </a:pathLst>
          </a:custGeom>
          <a:blipFill>
            <a:blip r:embed="rId3"/>
            <a:stretch>
              <a:fillRect l="0" t="0" r="0" b="0"/>
            </a:stretch>
          </a:blipFill>
        </p:spPr>
      </p:sp>
      <p:sp>
        <p:nvSpPr>
          <p:cNvPr name="Freeform 4" id="4"/>
          <p:cNvSpPr/>
          <p:nvPr/>
        </p:nvSpPr>
        <p:spPr>
          <a:xfrm flipH="false" flipV="false" rot="933090">
            <a:off x="16283036" y="5632972"/>
            <a:ext cx="8326113" cy="7250657"/>
          </a:xfrm>
          <a:custGeom>
            <a:avLst/>
            <a:gdLst/>
            <a:ahLst/>
            <a:cxnLst/>
            <a:rect r="r" b="b" t="t" l="l"/>
            <a:pathLst>
              <a:path h="7250657" w="8326113">
                <a:moveTo>
                  <a:pt x="0" y="0"/>
                </a:moveTo>
                <a:lnTo>
                  <a:pt x="8326113" y="0"/>
                </a:lnTo>
                <a:lnTo>
                  <a:pt x="8326113" y="7250656"/>
                </a:lnTo>
                <a:lnTo>
                  <a:pt x="0" y="7250656"/>
                </a:lnTo>
                <a:lnTo>
                  <a:pt x="0" y="0"/>
                </a:lnTo>
                <a:close/>
              </a:path>
            </a:pathLst>
          </a:custGeom>
          <a:blipFill>
            <a:blip r:embed="rId3"/>
            <a:stretch>
              <a:fillRect l="0" t="0" r="0" b="0"/>
            </a:stretch>
          </a:blipFill>
        </p:spPr>
      </p:sp>
      <p:sp>
        <p:nvSpPr>
          <p:cNvPr name="TextBox 5" id="5"/>
          <p:cNvSpPr txBox="true"/>
          <p:nvPr/>
        </p:nvSpPr>
        <p:spPr>
          <a:xfrm rot="0">
            <a:off x="3937269" y="3690272"/>
            <a:ext cx="10413462" cy="3215640"/>
          </a:xfrm>
          <a:prstGeom prst="rect">
            <a:avLst/>
          </a:prstGeom>
        </p:spPr>
        <p:txBody>
          <a:bodyPr anchor="t" rtlCol="false" tIns="0" lIns="0" bIns="0" rIns="0">
            <a:spAutoFit/>
          </a:bodyPr>
          <a:lstStyle/>
          <a:p>
            <a:pPr algn="ctr">
              <a:lnSpc>
                <a:spcPts val="12705"/>
              </a:lnSpc>
            </a:pPr>
            <a:r>
              <a:rPr lang="en-US" sz="10500">
                <a:solidFill>
                  <a:srgbClr val="FFFFFF"/>
                </a:solidFill>
                <a:latin typeface="Peace Sans"/>
              </a:rPr>
              <a:t>¡GRACIAS POR LA ATENCIÓN!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DAF2VBvjNfo</dc:identifier>
  <dcterms:modified xsi:type="dcterms:W3CDTF">2011-08-01T06:04:30Z</dcterms:modified>
  <cp:revision>1</cp:revision>
  <dc:title>Presentación Inteligencia Artificial</dc:title>
</cp:coreProperties>
</file>